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8" r:id="rId2"/>
  </p:sldMasterIdLst>
  <p:notesMasterIdLst>
    <p:notesMasterId r:id="rId36"/>
  </p:notesMasterIdLst>
  <p:handoutMasterIdLst>
    <p:handoutMasterId r:id="rId37"/>
  </p:handoutMasterIdLst>
  <p:sldIdLst>
    <p:sldId id="1280" r:id="rId3"/>
    <p:sldId id="1358" r:id="rId4"/>
    <p:sldId id="724" r:id="rId5"/>
    <p:sldId id="706" r:id="rId6"/>
    <p:sldId id="707" r:id="rId7"/>
    <p:sldId id="708" r:id="rId8"/>
    <p:sldId id="825" r:id="rId9"/>
    <p:sldId id="1651" r:id="rId10"/>
    <p:sldId id="1652" r:id="rId11"/>
    <p:sldId id="1653" r:id="rId12"/>
    <p:sldId id="1654" r:id="rId13"/>
    <p:sldId id="1655" r:id="rId14"/>
    <p:sldId id="1656" r:id="rId15"/>
    <p:sldId id="1657" r:id="rId16"/>
    <p:sldId id="1658" r:id="rId17"/>
    <p:sldId id="1659" r:id="rId18"/>
    <p:sldId id="1660" r:id="rId19"/>
    <p:sldId id="1661" r:id="rId20"/>
    <p:sldId id="1662" r:id="rId21"/>
    <p:sldId id="1356" r:id="rId22"/>
    <p:sldId id="1693" r:id="rId23"/>
    <p:sldId id="1691" r:id="rId24"/>
    <p:sldId id="1692" r:id="rId25"/>
    <p:sldId id="1694" r:id="rId26"/>
    <p:sldId id="1330" r:id="rId27"/>
    <p:sldId id="491" r:id="rId28"/>
    <p:sldId id="526" r:id="rId29"/>
    <p:sldId id="1703" r:id="rId30"/>
    <p:sldId id="1704" r:id="rId31"/>
    <p:sldId id="1705" r:id="rId32"/>
    <p:sldId id="482" r:id="rId33"/>
    <p:sldId id="1706" r:id="rId34"/>
    <p:sldId id="1707"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rry ten Kate" initials="KtK" lastIdx="1" clrIdx="0">
    <p:extLst>
      <p:ext uri="{19B8F6BF-5375-455C-9EA6-DF929625EA0E}">
        <p15:presenceInfo xmlns:p15="http://schemas.microsoft.com/office/powerpoint/2012/main" userId="699bd6b92490cd22" providerId="Windows Live"/>
      </p:ext>
    </p:extLst>
  </p:cmAuthor>
  <p:cmAuthor id="2" name="Amrei Von Hase" initials="avh" lastIdx="8" clrIdx="1"/>
  <p:cmAuthor id="3" name="Amrei von Hase" initials="AvH" lastIdx="51" clrIdx="2">
    <p:extLst>
      <p:ext uri="{19B8F6BF-5375-455C-9EA6-DF929625EA0E}">
        <p15:presenceInfo xmlns:p15="http://schemas.microsoft.com/office/powerpoint/2012/main" userId="S-1-5-21-1663678848-3357185033-1859186257-1129" providerId="AD"/>
      </p:ext>
    </p:extLst>
  </p:cmAuthor>
  <p:cmAuthor id="4" name="Kerry ten Kate" initials="KtK [2]" lastIdx="1" clrIdx="3">
    <p:extLst>
      <p:ext uri="{19B8F6BF-5375-455C-9EA6-DF929625EA0E}">
        <p15:presenceInfo xmlns:p15="http://schemas.microsoft.com/office/powerpoint/2012/main" userId="S::ktenkate@forest-trends.org::67650bd9-cb32-4116-a6be-54fa681420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7A32"/>
    <a:srgbClr val="CC0000"/>
    <a:srgbClr val="009999"/>
    <a:srgbClr val="CC6600"/>
    <a:srgbClr val="D183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58" autoAdjust="0"/>
    <p:restoredTop sz="91383" autoAdjust="0"/>
  </p:normalViewPr>
  <p:slideViewPr>
    <p:cSldViewPr snapToGrid="0">
      <p:cViewPr varScale="1">
        <p:scale>
          <a:sx n="80" d="100"/>
          <a:sy n="80" d="100"/>
        </p:scale>
        <p:origin x="148" y="68"/>
      </p:cViewPr>
      <p:guideLst>
        <p:guide orient="horz" pos="2136"/>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47" d="100"/>
          <a:sy n="47" d="100"/>
        </p:scale>
        <p:origin x="271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8A64B0-8820-4446-B3FC-6DCE973207B7}" type="datetimeFigureOut">
              <a:rPr lang="en-US" smtClean="0"/>
              <a:t>2/17/2020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6DBFDE-8350-4B9E-8EB9-12048A222405}" type="slidenum">
              <a:rPr lang="en-US" smtClean="0"/>
              <a:t>‹#›</a:t>
            </a:fld>
            <a:endParaRPr lang="en-US"/>
          </a:p>
        </p:txBody>
      </p:sp>
    </p:spTree>
    <p:extLst>
      <p:ext uri="{BB962C8B-B14F-4D97-AF65-F5344CB8AC3E}">
        <p14:creationId xmlns:p14="http://schemas.microsoft.com/office/powerpoint/2010/main" val="10864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402FDA-DE64-40F6-8637-324925CF600C}" type="datetimeFigureOut">
              <a:rPr lang="en-GB" smtClean="0"/>
              <a:t>17/02/2020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BDAD05-9F8E-438F-8658-A195C587F6E1}" type="slidenum">
              <a:rPr lang="en-GB" smtClean="0"/>
              <a:t>‹#›</a:t>
            </a:fld>
            <a:endParaRPr lang="en-GB"/>
          </a:p>
        </p:txBody>
      </p:sp>
    </p:spTree>
    <p:extLst>
      <p:ext uri="{BB962C8B-B14F-4D97-AF65-F5344CB8AC3E}">
        <p14:creationId xmlns:p14="http://schemas.microsoft.com/office/powerpoint/2010/main" val="3399442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6BDAD05-9F8E-438F-8658-A195C587F6E1}" type="slidenum">
              <a:rPr lang="en-GB" smtClean="0"/>
              <a:t>1</a:t>
            </a:fld>
            <a:endParaRPr lang="en-GB"/>
          </a:p>
        </p:txBody>
      </p:sp>
    </p:spTree>
    <p:extLst>
      <p:ext uri="{BB962C8B-B14F-4D97-AF65-F5344CB8AC3E}">
        <p14:creationId xmlns:p14="http://schemas.microsoft.com/office/powerpoint/2010/main" val="768190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latin typeface="Times New Roman" panose="02020603050405020304" pitchFamily="18" charset="0"/>
                <a:cs typeface="Times New Roman" panose="02020603050405020304" pitchFamily="18" charset="0"/>
              </a:rPr>
              <a:t>[TRAINERS – We suggest you raise these questions as a small exercise with participants.]</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Potential</a:t>
            </a:r>
            <a:r>
              <a:rPr lang="en-GB" baseline="0" dirty="0">
                <a:latin typeface="Times New Roman" panose="02020603050405020304" pitchFamily="18" charset="0"/>
                <a:cs typeface="Times New Roman" panose="02020603050405020304" pitchFamily="18" charset="0"/>
              </a:rPr>
              <a:t> answers to the questions on the slide:</a:t>
            </a:r>
          </a:p>
          <a:p>
            <a:endParaRPr lang="en-GB" baseline="0" dirty="0">
              <a:latin typeface="Times New Roman" panose="02020603050405020304" pitchFamily="18" charset="0"/>
              <a:cs typeface="Times New Roman" panose="02020603050405020304" pitchFamily="18" charset="0"/>
            </a:endParaRPr>
          </a:p>
          <a:p>
            <a:pPr marL="228600" indent="-228600">
              <a:buAutoNum type="arabicPeriod"/>
            </a:pPr>
            <a:r>
              <a:rPr lang="en-GB" baseline="0" dirty="0">
                <a:latin typeface="Times New Roman" panose="02020603050405020304" pitchFamily="18" charset="0"/>
                <a:cs typeface="Times New Roman" panose="02020603050405020304" pitchFamily="18" charset="0"/>
              </a:rPr>
              <a:t>This question is about ‘averted loss’ and demonstrating a gain in biodiversity outcomes relative to the counterfactual – i.e. in this case that the forest which is being protected through an offset would otherwise have been degraded and/or lost due to pressures that can be shown to threaten its persistence.</a:t>
            </a:r>
          </a:p>
          <a:p>
            <a:pPr marL="228600" indent="-228600">
              <a:buAutoNum type="arabicPeriod"/>
            </a:pPr>
            <a:endParaRPr lang="en-GB" baseline="0" dirty="0">
              <a:latin typeface="Times New Roman" panose="02020603050405020304" pitchFamily="18" charset="0"/>
              <a:cs typeface="Times New Roman" panose="02020603050405020304" pitchFamily="18" charset="0"/>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latin typeface="Times New Roman" panose="02020603050405020304" pitchFamily="18" charset="0"/>
                <a:cs typeface="Times New Roman" panose="02020603050405020304" pitchFamily="18" charset="0"/>
              </a:rPr>
              <a:t>Taking the example presented in the case study earlier: The set aside at </a:t>
            </a:r>
            <a:r>
              <a:rPr lang="en-GB" baseline="0" dirty="0" err="1">
                <a:latin typeface="Times New Roman" panose="02020603050405020304" pitchFamily="18" charset="0"/>
                <a:cs typeface="Times New Roman" panose="02020603050405020304" pitchFamily="18" charset="0"/>
              </a:rPr>
              <a:t>Ambatovy</a:t>
            </a:r>
            <a:r>
              <a:rPr lang="en-GB" baseline="0" dirty="0">
                <a:latin typeface="Times New Roman" panose="02020603050405020304" pitchFamily="18" charset="0"/>
                <a:cs typeface="Times New Roman" panose="02020603050405020304" pitchFamily="18" charset="0"/>
              </a:rPr>
              <a:t> is BOTH avoidance AND an offset. (It’s avoidance because the company set aside and didn’t impact an area it had permission to mine, preventing loss.  It’s also an offset, because the company is undertaking positive conservation management activities on the site (where no conservation was happening before) and putting in place legal and financial measures to ensure the protection of the area for the future.</a:t>
            </a:r>
          </a:p>
          <a:p>
            <a:pPr marL="228600" indent="-228600">
              <a:buAutoNum type="arabicPeriod"/>
            </a:pPr>
            <a:endParaRPr lang="en-GB" baseline="0" dirty="0">
              <a:latin typeface="Times New Roman" panose="02020603050405020304" pitchFamily="18" charset="0"/>
              <a:cs typeface="Times New Roman" panose="02020603050405020304" pitchFamily="18" charset="0"/>
            </a:endParaRPr>
          </a:p>
          <a:p>
            <a:pPr marL="228600" indent="-228600">
              <a:buAutoNum type="arabicPeriod"/>
            </a:pPr>
            <a:r>
              <a:rPr lang="en-GB" baseline="0" dirty="0">
                <a:latin typeface="Times New Roman" panose="02020603050405020304" pitchFamily="18" charset="0"/>
                <a:cs typeface="Times New Roman" panose="02020603050405020304" pitchFamily="18" charset="0"/>
              </a:rPr>
              <a:t>Restoration in AREAS AFFECTED by the mine is the third step in the mitigation hierarchy.  Restoration of degraded habitat in areas that were NOT affected by the mine is a way of generating conservation gains as part of an offset (provided the restoration activities satisfy ‘like for like or better’).  </a:t>
            </a:r>
          </a:p>
          <a:p>
            <a:pPr marL="228600" indent="-228600">
              <a:buAutoNum type="arabicPeriod"/>
            </a:pPr>
            <a:endParaRPr lang="en-GB" baseline="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58DF9-D5CF-459E-B996-11B14ECB09E7}"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4989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11</a:t>
            </a:fld>
            <a:endParaRPr lang="en-GB"/>
          </a:p>
        </p:txBody>
      </p:sp>
    </p:spTree>
    <p:extLst>
      <p:ext uri="{BB962C8B-B14F-4D97-AF65-F5344CB8AC3E}">
        <p14:creationId xmlns:p14="http://schemas.microsoft.com/office/powerpoint/2010/main" val="282969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12</a:t>
            </a:fld>
            <a:endParaRPr lang="en-GB"/>
          </a:p>
        </p:txBody>
      </p:sp>
    </p:spTree>
    <p:extLst>
      <p:ext uri="{BB962C8B-B14F-4D97-AF65-F5344CB8AC3E}">
        <p14:creationId xmlns:p14="http://schemas.microsoft.com/office/powerpoint/2010/main" val="106267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4D6C6A67-EF4E-44EE-A842-A670DDE3EFED}" type="slidenum">
              <a:rPr lang="en-US" smtClean="0"/>
              <a:pPr>
                <a:defRPr/>
              </a:pPr>
              <a:t>13</a:t>
            </a:fld>
            <a:endParaRPr lang="en-US"/>
          </a:p>
        </p:txBody>
      </p:sp>
    </p:spTree>
    <p:extLst>
      <p:ext uri="{BB962C8B-B14F-4D97-AF65-F5344CB8AC3E}">
        <p14:creationId xmlns:p14="http://schemas.microsoft.com/office/powerpoint/2010/main" val="1022755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4D6C6A67-EF4E-44EE-A842-A670DDE3EFED}" type="slidenum">
              <a:rPr lang="en-US" smtClean="0"/>
              <a:pPr>
                <a:defRPr/>
              </a:pPr>
              <a:t>14</a:t>
            </a:fld>
            <a:endParaRPr lang="en-US"/>
          </a:p>
        </p:txBody>
      </p:sp>
    </p:spTree>
    <p:extLst>
      <p:ext uri="{BB962C8B-B14F-4D97-AF65-F5344CB8AC3E}">
        <p14:creationId xmlns:p14="http://schemas.microsoft.com/office/powerpoint/2010/main" val="989547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4D6C6A67-EF4E-44EE-A842-A670DDE3EFED}" type="slidenum">
              <a:rPr lang="en-US" smtClean="0"/>
              <a:pPr>
                <a:defRPr/>
              </a:pPr>
              <a:t>15</a:t>
            </a:fld>
            <a:endParaRPr lang="en-US"/>
          </a:p>
        </p:txBody>
      </p:sp>
    </p:spTree>
    <p:extLst>
      <p:ext uri="{BB962C8B-B14F-4D97-AF65-F5344CB8AC3E}">
        <p14:creationId xmlns:p14="http://schemas.microsoft.com/office/powerpoint/2010/main" val="2570818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4D6C6A67-EF4E-44EE-A842-A670DDE3EFED}" type="slidenum">
              <a:rPr lang="en-US" smtClean="0"/>
              <a:pPr>
                <a:defRPr/>
              </a:pPr>
              <a:t>16</a:t>
            </a:fld>
            <a:endParaRPr lang="en-US"/>
          </a:p>
        </p:txBody>
      </p:sp>
    </p:spTree>
    <p:extLst>
      <p:ext uri="{BB962C8B-B14F-4D97-AF65-F5344CB8AC3E}">
        <p14:creationId xmlns:p14="http://schemas.microsoft.com/office/powerpoint/2010/main" val="530397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17</a:t>
            </a:fld>
            <a:endParaRPr lang="en-GB"/>
          </a:p>
        </p:txBody>
      </p:sp>
    </p:spTree>
    <p:extLst>
      <p:ext uri="{BB962C8B-B14F-4D97-AF65-F5344CB8AC3E}">
        <p14:creationId xmlns:p14="http://schemas.microsoft.com/office/powerpoint/2010/main" val="2376250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a:p>
        </p:txBody>
      </p:sp>
      <p:sp>
        <p:nvSpPr>
          <p:cNvPr id="4" name="Slide Number Placeholder 3"/>
          <p:cNvSpPr>
            <a:spLocks noGrp="1"/>
          </p:cNvSpPr>
          <p:nvPr>
            <p:ph type="sldNum" sz="quarter" idx="5"/>
          </p:nvPr>
        </p:nvSpPr>
        <p:spPr/>
        <p:txBody>
          <a:bodyPr/>
          <a:lstStyle/>
          <a:p>
            <a:pPr>
              <a:defRPr/>
            </a:pPr>
            <a:fld id="{4D6C6A67-EF4E-44EE-A842-A670DDE3EFED}" type="slidenum">
              <a:rPr lang="en-US" smtClean="0"/>
              <a:pPr>
                <a:defRPr/>
              </a:pPr>
              <a:t>18</a:t>
            </a:fld>
            <a:endParaRPr lang="en-US"/>
          </a:p>
        </p:txBody>
      </p:sp>
    </p:spTree>
    <p:extLst>
      <p:ext uri="{BB962C8B-B14F-4D97-AF65-F5344CB8AC3E}">
        <p14:creationId xmlns:p14="http://schemas.microsoft.com/office/powerpoint/2010/main" val="26413725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en-US" dirty="0"/>
          </a:p>
        </p:txBody>
      </p:sp>
      <p:sp>
        <p:nvSpPr>
          <p:cNvPr id="4" name="Slide Number Placeholder 3"/>
          <p:cNvSpPr>
            <a:spLocks noGrp="1"/>
          </p:cNvSpPr>
          <p:nvPr>
            <p:ph type="sldNum" sz="quarter" idx="5"/>
          </p:nvPr>
        </p:nvSpPr>
        <p:spPr/>
        <p:txBody>
          <a:bodyPr/>
          <a:lstStyle/>
          <a:p>
            <a:pPr>
              <a:defRPr/>
            </a:pPr>
            <a:fld id="{4D6C6A67-EF4E-44EE-A842-A670DDE3EFED}" type="slidenum">
              <a:rPr lang="en-US" smtClean="0"/>
              <a:pPr>
                <a:defRPr/>
              </a:pPr>
              <a:t>19</a:t>
            </a:fld>
            <a:endParaRPr lang="en-US"/>
          </a:p>
        </p:txBody>
      </p:sp>
    </p:spTree>
    <p:extLst>
      <p:ext uri="{BB962C8B-B14F-4D97-AF65-F5344CB8AC3E}">
        <p14:creationId xmlns:p14="http://schemas.microsoft.com/office/powerpoint/2010/main" val="100384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ormAutofit fontScale="70000" lnSpcReduction="20000"/>
          </a:bodyPr>
          <a:lstStyle/>
          <a:p>
            <a:pPr algn="just"/>
            <a:r>
              <a:rPr lang="en-US" sz="1100" dirty="0">
                <a:latin typeface="Tahoma" pitchFamily="34" charset="0"/>
                <a:ea typeface="Tahoma" pitchFamily="34" charset="0"/>
                <a:cs typeface="Tahoma" pitchFamily="34" charset="0"/>
              </a:rPr>
              <a:t>This is a simple ‘multiple choice’ type of exercise, where participants can say whether they think a particular action would constitute a part of an offset, and why – or why not they think this is the case.</a:t>
            </a:r>
          </a:p>
          <a:p>
            <a:pPr algn="just">
              <a:spcBef>
                <a:spcPts val="634"/>
              </a:spcBef>
            </a:pPr>
            <a:r>
              <a:rPr lang="en-US" sz="1100" dirty="0">
                <a:latin typeface="Tahoma" pitchFamily="34" charset="0"/>
                <a:ea typeface="Tahoma" pitchFamily="34" charset="0"/>
                <a:cs typeface="Tahoma" pitchFamily="34" charset="0"/>
              </a:rPr>
              <a:t>Taking the measures in turn:</a:t>
            </a:r>
          </a:p>
          <a:p>
            <a:pPr algn="just">
              <a:spcBef>
                <a:spcPts val="634"/>
              </a:spcBef>
              <a:buFont typeface="Arial" pitchFamily="34" charset="0"/>
              <a:buChar char="•"/>
              <a:defRPr/>
            </a:pPr>
            <a:r>
              <a:rPr lang="en-GB" sz="1100" dirty="0">
                <a:latin typeface="Tahoma" pitchFamily="34" charset="0"/>
                <a:ea typeface="Tahoma" pitchFamily="34" charset="0"/>
                <a:cs typeface="Tahoma" pitchFamily="34" charset="0"/>
              </a:rPr>
              <a:t>Funding publication of conservation journal? No. Why not? This would not result in ‘on the ground’ lasting biodiversity outcomes that achieve NNL relative to the impacts caused by a particular project. So, while it is a valuable contribution, it would not form part of an offset. </a:t>
            </a:r>
          </a:p>
          <a:p>
            <a:pPr algn="just">
              <a:spcBef>
                <a:spcPts val="634"/>
              </a:spcBef>
              <a:buFont typeface="Arial" pitchFamily="34" charset="0"/>
              <a:buChar char="•"/>
              <a:defRPr/>
            </a:pPr>
            <a:r>
              <a:rPr lang="en-GB" sz="1100" dirty="0">
                <a:latin typeface="Tahoma" pitchFamily="34" charset="0"/>
                <a:ea typeface="Tahoma" pitchFamily="34" charset="0"/>
                <a:cs typeface="Tahoma" pitchFamily="34" charset="0"/>
              </a:rPr>
              <a:t>Contributions to a Protected Area? This depends. If the contributions lead to on the ground biodiversity outcomes that are a) additional (i.e. over and above what would have happened under a ‘business as usual’ situation for the PA) and b) lasting, and c) linked to the impacts according to the like for like or better rule, then such contributions could form part of an offset for a specific development project. Note that very rigorous evidence would be required to show in particular that the contributions are ‘additional’ and do not result in cost-shifting (i.e. Govt reducing the budget for the PA due to this new funding) would be required. Also note that this type of action is still actively being debated in international circles and that there is disagreement – i.e. Whether or not it could be regarded as part of an offset (even if all of the points noted above are met). </a:t>
            </a:r>
          </a:p>
          <a:p>
            <a:pPr algn="just">
              <a:spcBef>
                <a:spcPts val="634"/>
              </a:spcBef>
              <a:buFont typeface="Arial" pitchFamily="34" charset="0"/>
              <a:buChar char="•"/>
              <a:defRPr/>
            </a:pPr>
            <a:r>
              <a:rPr lang="en-GB" sz="1100" dirty="0">
                <a:latin typeface="Tahoma" pitchFamily="34" charset="0"/>
                <a:ea typeface="Tahoma" pitchFamily="34" charset="0"/>
                <a:cs typeface="Tahoma" pitchFamily="34" charset="0"/>
              </a:rPr>
              <a:t>Capacity building for Protected Area staff? Generally not, if one is considering capacity building in and of itself. Capacity building as such will be very hard to link to clear, additional, lasting biodiversity outcomes on the ground. However, it could form part of an offset package, designed to deliver those outcomes relative to the biodiversity impacts by a project, with the aim of supporting the implementation of the offset.  </a:t>
            </a:r>
          </a:p>
          <a:p>
            <a:pPr algn="just">
              <a:spcBef>
                <a:spcPts val="634"/>
              </a:spcBef>
              <a:buFont typeface="Arial" pitchFamily="34" charset="0"/>
              <a:buChar char="•"/>
              <a:defRPr/>
            </a:pPr>
            <a:r>
              <a:rPr lang="en-GB" sz="1100" dirty="0">
                <a:latin typeface="Tahoma" pitchFamily="34" charset="0"/>
                <a:ea typeface="Tahoma" pitchFamily="34" charset="0"/>
                <a:cs typeface="Tahoma" pitchFamily="34" charset="0"/>
              </a:rPr>
              <a:t>Awareness raising for local communities? As above.</a:t>
            </a:r>
          </a:p>
          <a:p>
            <a:pPr algn="just">
              <a:spcBef>
                <a:spcPts val="634"/>
              </a:spcBef>
              <a:buFont typeface="Arial" pitchFamily="34" charset="0"/>
              <a:buChar char="•"/>
              <a:defRPr/>
            </a:pPr>
            <a:r>
              <a:rPr lang="en-GB" sz="1100" dirty="0">
                <a:latin typeface="Tahoma" pitchFamily="34" charset="0"/>
                <a:ea typeface="Tahoma" pitchFamily="34" charset="0"/>
                <a:cs typeface="Tahoma" pitchFamily="34" charset="0"/>
              </a:rPr>
              <a:t>Conservation research? No, as above. </a:t>
            </a:r>
          </a:p>
          <a:p>
            <a:pPr algn="just">
              <a:spcBef>
                <a:spcPts val="634"/>
              </a:spcBef>
              <a:buFont typeface="Arial" pitchFamily="34" charset="0"/>
              <a:buChar char="•"/>
              <a:defRPr/>
            </a:pPr>
            <a:r>
              <a:rPr lang="en-GB" sz="1100" dirty="0">
                <a:latin typeface="Tahoma" pitchFamily="34" charset="0"/>
                <a:ea typeface="Tahoma" pitchFamily="34" charset="0"/>
                <a:cs typeface="Tahoma" pitchFamily="34" charset="0"/>
              </a:rPr>
              <a:t>Set-aside an area that is not to be developed? Yes, but only if this is an area that can constitute an ‘averted loss’ offset and it is conserved for the long-term as a protected area (easement or similar) with associated funding and management sorted out. </a:t>
            </a:r>
          </a:p>
          <a:p>
            <a:pPr algn="just">
              <a:spcBef>
                <a:spcPts val="634"/>
              </a:spcBef>
              <a:buFont typeface="Arial" pitchFamily="34" charset="0"/>
              <a:buChar char="•"/>
              <a:defRPr/>
            </a:pPr>
            <a:r>
              <a:rPr lang="en-GB" sz="1100" dirty="0">
                <a:latin typeface="Tahoma" pitchFamily="34" charset="0"/>
                <a:ea typeface="Tahoma" pitchFamily="34" charset="0"/>
                <a:cs typeface="Tahoma" pitchFamily="34" charset="0"/>
              </a:rPr>
              <a:t>Establishing a plant nursery of medicinal plants with local communities? Again, this is an action which could ‘tackle drivers of loss’ and therefore support the delivery of the requisite biodiversity gains for an offset by reducing the drivers of loss in an area conserved for the offset (and where people would otherwise collect medicinal plants in an unsustainable way). So the action could be part of an offset package that results in on-the-ground biodiversity outcomes and delivers NNL.  </a:t>
            </a:r>
          </a:p>
          <a:p>
            <a:pPr algn="just"/>
            <a:endParaRPr lang="en-US" sz="1100" dirty="0">
              <a:latin typeface="Tahoma" pitchFamily="34" charset="0"/>
              <a:ea typeface="Tahoma" pitchFamily="34" charset="0"/>
              <a:cs typeface="Tahoma" pitchFamily="34" charset="0"/>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199" eaLnBrk="0" hangingPunct="0">
              <a:defRPr sz="3000" b="1">
                <a:solidFill>
                  <a:srgbClr val="000000"/>
                </a:solidFill>
                <a:latin typeface="Arial" charset="0"/>
                <a:ea typeface="ＭＳ Ｐゴシック" charset="0"/>
                <a:cs typeface="Arial" charset="0"/>
              </a:defRPr>
            </a:lvl1pPr>
            <a:lvl2pPr marL="776812" indent="-298773" defTabSz="926199" eaLnBrk="0" hangingPunct="0">
              <a:defRPr sz="3000" b="1">
                <a:solidFill>
                  <a:srgbClr val="000000"/>
                </a:solidFill>
                <a:latin typeface="Arial" charset="0"/>
                <a:ea typeface="Arial" charset="0"/>
                <a:cs typeface="Arial" charset="0"/>
              </a:defRPr>
            </a:lvl2pPr>
            <a:lvl3pPr marL="1195095" indent="-239019" defTabSz="926199" eaLnBrk="0" hangingPunct="0">
              <a:defRPr sz="3000" b="1">
                <a:solidFill>
                  <a:srgbClr val="000000"/>
                </a:solidFill>
                <a:latin typeface="Arial" charset="0"/>
                <a:ea typeface="Arial" charset="0"/>
                <a:cs typeface="Arial" charset="0"/>
              </a:defRPr>
            </a:lvl3pPr>
            <a:lvl4pPr marL="1673133" indent="-239019" defTabSz="926199" eaLnBrk="0" hangingPunct="0">
              <a:defRPr sz="3000" b="1">
                <a:solidFill>
                  <a:srgbClr val="000000"/>
                </a:solidFill>
                <a:latin typeface="Arial" charset="0"/>
                <a:ea typeface="Arial" charset="0"/>
                <a:cs typeface="Arial" charset="0"/>
              </a:defRPr>
            </a:lvl4pPr>
            <a:lvl5pPr marL="2151171" indent="-239019" defTabSz="926199" eaLnBrk="0" hangingPunct="0">
              <a:defRPr sz="3000" b="1">
                <a:solidFill>
                  <a:srgbClr val="000000"/>
                </a:solidFill>
                <a:latin typeface="Arial" charset="0"/>
                <a:ea typeface="Arial" charset="0"/>
                <a:cs typeface="Arial" charset="0"/>
              </a:defRPr>
            </a:lvl5pPr>
            <a:lvl6pPr marL="2629210" indent="-239019" defTabSz="926199" eaLnBrk="0" fontAlgn="base" hangingPunct="0">
              <a:spcBef>
                <a:spcPct val="0"/>
              </a:spcBef>
              <a:spcAft>
                <a:spcPct val="0"/>
              </a:spcAft>
              <a:defRPr sz="3000" b="1">
                <a:solidFill>
                  <a:srgbClr val="000000"/>
                </a:solidFill>
                <a:latin typeface="Arial" charset="0"/>
                <a:ea typeface="Arial" charset="0"/>
                <a:cs typeface="Arial" charset="0"/>
              </a:defRPr>
            </a:lvl6pPr>
            <a:lvl7pPr marL="3107247" indent="-239019" defTabSz="926199" eaLnBrk="0" fontAlgn="base" hangingPunct="0">
              <a:spcBef>
                <a:spcPct val="0"/>
              </a:spcBef>
              <a:spcAft>
                <a:spcPct val="0"/>
              </a:spcAft>
              <a:defRPr sz="3000" b="1">
                <a:solidFill>
                  <a:srgbClr val="000000"/>
                </a:solidFill>
                <a:latin typeface="Arial" charset="0"/>
                <a:ea typeface="Arial" charset="0"/>
                <a:cs typeface="Arial" charset="0"/>
              </a:defRPr>
            </a:lvl7pPr>
            <a:lvl8pPr marL="3585286" indent="-239019" defTabSz="926199" eaLnBrk="0" fontAlgn="base" hangingPunct="0">
              <a:spcBef>
                <a:spcPct val="0"/>
              </a:spcBef>
              <a:spcAft>
                <a:spcPct val="0"/>
              </a:spcAft>
              <a:defRPr sz="3000" b="1">
                <a:solidFill>
                  <a:srgbClr val="000000"/>
                </a:solidFill>
                <a:latin typeface="Arial" charset="0"/>
                <a:ea typeface="Arial" charset="0"/>
                <a:cs typeface="Arial" charset="0"/>
              </a:defRPr>
            </a:lvl8pPr>
            <a:lvl9pPr marL="4063323" indent="-239019" defTabSz="926199" eaLnBrk="0" fontAlgn="base" hangingPunct="0">
              <a:spcBef>
                <a:spcPct val="0"/>
              </a:spcBef>
              <a:spcAft>
                <a:spcPct val="0"/>
              </a:spcAft>
              <a:defRPr sz="3000" b="1">
                <a:solidFill>
                  <a:srgbClr val="000000"/>
                </a:solidFill>
                <a:latin typeface="Arial" charset="0"/>
                <a:ea typeface="Arial" charset="0"/>
                <a:cs typeface="Arial" charset="0"/>
              </a:defRPr>
            </a:lvl9pPr>
          </a:lstStyle>
          <a:p>
            <a:fld id="{87378A7B-11F3-914D-970C-E749984273DE}" type="slidenum">
              <a:rPr lang="en-US" sz="1200" b="0">
                <a:solidFill>
                  <a:schemeClr val="tx1"/>
                </a:solidFill>
                <a:latin typeface="Times New Roman" charset="0"/>
                <a:ea typeface="MS PGothic" charset="0"/>
                <a:cs typeface="MS PGothic" charset="0"/>
              </a:rPr>
              <a:pPr/>
              <a:t>2</a:t>
            </a:fld>
            <a:endParaRPr lang="en-US" sz="1200" b="0">
              <a:solidFill>
                <a:schemeClr val="tx1"/>
              </a:solidFill>
              <a:latin typeface="Times New Roman" charset="0"/>
              <a:ea typeface="MS PGothic" charset="0"/>
              <a:cs typeface="MS PGothic" charset="0"/>
            </a:endParaRPr>
          </a:p>
        </p:txBody>
      </p:sp>
    </p:spTree>
    <p:extLst>
      <p:ext uri="{BB962C8B-B14F-4D97-AF65-F5344CB8AC3E}">
        <p14:creationId xmlns:p14="http://schemas.microsoft.com/office/powerpoint/2010/main" val="2151981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p:txBody>
          <a:bodyPr/>
          <a:lstStyle/>
          <a:p>
            <a:pPr algn="l" rtl="0">
              <a:defRPr/>
            </a:pPr>
            <a:fld id="{FA0FC43C-2C6D-4538-B28E-7C27247A7658}" type="slidenum">
              <a:rPr/>
              <a:pPr algn="l" rtl="0">
                <a:defRPr/>
              </a:pPr>
              <a:t>20</a:t>
            </a:fld>
            <a:endParaRPr lang="pt-PT"/>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pt-P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algn="l" rtl="0"/>
            <a:fld id="{53A303B2-2364-4A63-8F29-23674C622903}" type="slidenum">
              <a:rPr/>
              <a:pPr algn="l" rtl="0"/>
              <a:t>21</a:t>
            </a:fld>
            <a:endParaRPr lang="pt-P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algn="l" rtl="0"/>
            <a:fld id="{53A303B2-2364-4A63-8F29-23674C622903}" type="slidenum">
              <a:rPr/>
              <a:pPr algn="l" rtl="0"/>
              <a:t>22</a:t>
            </a:fld>
            <a:endParaRPr lang="pt-P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algn="l" rtl="0"/>
            <a:fld id="{0CCB3D8D-8092-0C4B-BD63-7D9B1072799E}" type="slidenum">
              <a:rPr/>
              <a:pPr algn="l" rtl="0"/>
              <a:t>23</a:t>
            </a:fld>
            <a:endParaRPr lang="pt-P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algn="l" rtl="0"/>
            <a:fld id="{53A303B2-2364-4A63-8F29-23674C622903}" type="slidenum">
              <a:rPr/>
              <a:pPr algn="l" rtl="0"/>
              <a:t>24</a:t>
            </a:fld>
            <a:endParaRPr lang="pt-P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algn="l" rtl="0"/>
            <a:fld id="{53A303B2-2364-4A63-8F29-23674C622903}" type="slidenum">
              <a:rPr/>
              <a:pPr algn="l" rtl="0"/>
              <a:t>25</a:t>
            </a:fld>
            <a:endParaRPr lang="pt-P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26</a:t>
            </a:fld>
            <a:endParaRPr lang="en-GB"/>
          </a:p>
        </p:txBody>
      </p:sp>
    </p:spTree>
    <p:extLst>
      <p:ext uri="{BB962C8B-B14F-4D97-AF65-F5344CB8AC3E}">
        <p14:creationId xmlns:p14="http://schemas.microsoft.com/office/powerpoint/2010/main" val="42760319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27</a:t>
            </a:fld>
            <a:endParaRPr lang="en-GB"/>
          </a:p>
        </p:txBody>
      </p:sp>
    </p:spTree>
    <p:extLst>
      <p:ext uri="{BB962C8B-B14F-4D97-AF65-F5344CB8AC3E}">
        <p14:creationId xmlns:p14="http://schemas.microsoft.com/office/powerpoint/2010/main" val="2867363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28</a:t>
            </a:fld>
            <a:endParaRPr lang="en-GB"/>
          </a:p>
        </p:txBody>
      </p:sp>
    </p:spTree>
    <p:extLst>
      <p:ext uri="{BB962C8B-B14F-4D97-AF65-F5344CB8AC3E}">
        <p14:creationId xmlns:p14="http://schemas.microsoft.com/office/powerpoint/2010/main" val="30003793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29</a:t>
            </a:fld>
            <a:endParaRPr lang="en-GB"/>
          </a:p>
        </p:txBody>
      </p:sp>
    </p:spTree>
    <p:extLst>
      <p:ext uri="{BB962C8B-B14F-4D97-AF65-F5344CB8AC3E}">
        <p14:creationId xmlns:p14="http://schemas.microsoft.com/office/powerpoint/2010/main" val="1356638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pPr marL="226108" indent="-226108" defTabSz="904433" eaLnBrk="0" fontAlgn="base" hangingPunct="0">
              <a:spcBef>
                <a:spcPct val="30000"/>
              </a:spcBef>
              <a:spcAft>
                <a:spcPct val="0"/>
              </a:spcAft>
              <a:defRPr/>
            </a:pPr>
            <a:endParaRPr lang="es-ES" baseline="0" noProof="0" dirty="0"/>
          </a:p>
        </p:txBody>
      </p:sp>
      <p:sp>
        <p:nvSpPr>
          <p:cNvPr id="4" name="Slide Number Placeholder 3"/>
          <p:cNvSpPr>
            <a:spLocks noGrp="1"/>
          </p:cNvSpPr>
          <p:nvPr>
            <p:ph type="sldNum" sz="quarter" idx="5"/>
          </p:nvPr>
        </p:nvSpPr>
        <p:spPr/>
        <p:txBody>
          <a:bodyPr/>
          <a:lstStyle/>
          <a:p>
            <a:pPr>
              <a:defRPr/>
            </a:pPr>
            <a:fld id="{974D61D7-A8D6-418F-906A-DB9384ED03F3}"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30</a:t>
            </a:fld>
            <a:endParaRPr lang="en-GB"/>
          </a:p>
        </p:txBody>
      </p:sp>
    </p:spTree>
    <p:extLst>
      <p:ext uri="{BB962C8B-B14F-4D97-AF65-F5344CB8AC3E}">
        <p14:creationId xmlns:p14="http://schemas.microsoft.com/office/powerpoint/2010/main" val="2795758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31</a:t>
            </a:fld>
            <a:endParaRPr lang="en-GB"/>
          </a:p>
        </p:txBody>
      </p:sp>
    </p:spTree>
    <p:extLst>
      <p:ext uri="{BB962C8B-B14F-4D97-AF65-F5344CB8AC3E}">
        <p14:creationId xmlns:p14="http://schemas.microsoft.com/office/powerpoint/2010/main" val="8090940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32</a:t>
            </a:fld>
            <a:endParaRPr lang="en-GB"/>
          </a:p>
        </p:txBody>
      </p:sp>
    </p:spTree>
    <p:extLst>
      <p:ext uri="{BB962C8B-B14F-4D97-AF65-F5344CB8AC3E}">
        <p14:creationId xmlns:p14="http://schemas.microsoft.com/office/powerpoint/2010/main" val="3318201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33</a:t>
            </a:fld>
            <a:endParaRPr lang="en-GB"/>
          </a:p>
        </p:txBody>
      </p:sp>
    </p:spTree>
    <p:extLst>
      <p:ext uri="{BB962C8B-B14F-4D97-AF65-F5344CB8AC3E}">
        <p14:creationId xmlns:p14="http://schemas.microsoft.com/office/powerpoint/2010/main" val="42544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pPr algn="just" defTabSz="904433" eaLnBrk="0" fontAlgn="base" hangingPunct="0">
              <a:spcAft>
                <a:spcPct val="0"/>
              </a:spcAft>
              <a:defRPr/>
            </a:pPr>
            <a:r>
              <a:rPr lang="en-US" sz="1100" dirty="0">
                <a:latin typeface="Tahoma" pitchFamily="34" charset="0"/>
                <a:ea typeface="Tahoma" pitchFamily="34" charset="0"/>
                <a:cs typeface="Tahoma" pitchFamily="34" charset="0"/>
              </a:rPr>
              <a:t>This</a:t>
            </a:r>
            <a:r>
              <a:rPr lang="en-US" sz="1100" baseline="0" dirty="0">
                <a:latin typeface="Tahoma" pitchFamily="34" charset="0"/>
                <a:ea typeface="Tahoma" pitchFamily="34" charset="0"/>
                <a:cs typeface="Tahoma" pitchFamily="34" charset="0"/>
              </a:rPr>
              <a:t> action focuses on an area along the pipeline route: Here the company planned the pipeline routing in such a way as to avoid impacting on certain intact forest patches. It has not committed to conserving / formally protecting these patches (which are along the pipeline route, removed from the key mining areas). </a:t>
            </a:r>
          </a:p>
          <a:p>
            <a:pPr algn="just" defTabSz="904433" eaLnBrk="0" fontAlgn="base" hangingPunct="0">
              <a:spcAft>
                <a:spcPct val="0"/>
              </a:spcAft>
              <a:defRPr/>
            </a:pPr>
            <a:endParaRPr lang="en-US" sz="1100" baseline="0" dirty="0">
              <a:latin typeface="Tahoma" pitchFamily="34" charset="0"/>
              <a:ea typeface="Tahoma" pitchFamily="34" charset="0"/>
              <a:cs typeface="Tahoma" pitchFamily="34" charset="0"/>
            </a:endParaRPr>
          </a:p>
          <a:p>
            <a:pPr algn="just" defTabSz="904433" eaLnBrk="0" fontAlgn="base" hangingPunct="0">
              <a:spcAft>
                <a:spcPct val="0"/>
              </a:spcAft>
              <a:defRPr/>
            </a:pPr>
            <a:r>
              <a:rPr lang="en-US" sz="1100" baseline="0" dirty="0">
                <a:latin typeface="Tahoma" pitchFamily="34" charset="0"/>
                <a:ea typeface="Tahoma" pitchFamily="34" charset="0"/>
                <a:cs typeface="Tahoma" pitchFamily="34" charset="0"/>
              </a:rPr>
              <a:t>The question is which type of mitigation measure are we seeing here? Since the company has not committed to formally conserving these areas, these actions constitute pure ‘avoidance’ of impacts. That is different from the previous set of actions. </a:t>
            </a:r>
          </a:p>
          <a:p>
            <a:pPr algn="just" defTabSz="904433" eaLnBrk="0" fontAlgn="base" hangingPunct="0">
              <a:spcAft>
                <a:spcPct val="0"/>
              </a:spcAft>
              <a:defRPr/>
            </a:pPr>
            <a:endParaRPr lang="en-US" sz="1100" baseline="0" dirty="0">
              <a:latin typeface="Tahoma" pitchFamily="34" charset="0"/>
              <a:ea typeface="Tahoma" pitchFamily="34" charset="0"/>
              <a:cs typeface="Tahoma" pitchFamily="34" charset="0"/>
            </a:endParaRPr>
          </a:p>
          <a:p>
            <a:pPr algn="just" defTabSz="904433" eaLnBrk="0" fontAlgn="base" hangingPunct="0">
              <a:spcBef>
                <a:spcPct val="30000"/>
              </a:spcBef>
              <a:spcAft>
                <a:spcPct val="0"/>
              </a:spcAft>
              <a:defRPr/>
            </a:pPr>
            <a:endParaRPr lang="en-GB" sz="110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pPr>
              <a:defRPr/>
            </a:pPr>
            <a:fld id="{7639BD5F-E4D2-444B-89BF-B0CA2488DFCF}"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p:spPr>
        <p:txBody>
          <a:bodyPr/>
          <a:lstStyle/>
          <a:p>
            <a:pPr algn="just" defTabSz="904433" eaLnBrk="0" fontAlgn="base" hangingPunct="0">
              <a:spcAft>
                <a:spcPct val="0"/>
              </a:spcAft>
              <a:defRPr/>
            </a:pPr>
            <a:r>
              <a:rPr lang="en-US" sz="1100" baseline="0" dirty="0">
                <a:latin typeface="Tahoma" pitchFamily="34" charset="0"/>
                <a:ea typeface="Tahoma" pitchFamily="34" charset="0"/>
                <a:cs typeface="Tahoma" pitchFamily="34" charset="0"/>
              </a:rPr>
              <a:t>Here we are considering restoration…. But there are two different types of actions involved here (listed in the grey box). </a:t>
            </a:r>
          </a:p>
          <a:p>
            <a:pPr algn="just" defTabSz="904433" eaLnBrk="0" fontAlgn="base" hangingPunct="0">
              <a:spcAft>
                <a:spcPct val="0"/>
              </a:spcAft>
              <a:defRPr/>
            </a:pPr>
            <a:endParaRPr lang="en-US" sz="1100" baseline="0" dirty="0">
              <a:latin typeface="Tahoma" pitchFamily="34" charset="0"/>
              <a:ea typeface="Tahoma" pitchFamily="34" charset="0"/>
              <a:cs typeface="Tahoma" pitchFamily="34" charset="0"/>
            </a:endParaRPr>
          </a:p>
          <a:p>
            <a:pPr algn="just" defTabSz="904433" eaLnBrk="0" fontAlgn="base" hangingPunct="0">
              <a:spcAft>
                <a:spcPct val="0"/>
              </a:spcAft>
              <a:defRPr/>
            </a:pPr>
            <a:r>
              <a:rPr lang="en-US" sz="1100" baseline="0" dirty="0">
                <a:latin typeface="Tahoma" pitchFamily="34" charset="0"/>
                <a:ea typeface="Tahoma" pitchFamily="34" charset="0"/>
                <a:cs typeface="Tahoma" pitchFamily="34" charset="0"/>
              </a:rPr>
              <a:t>Are they the same in terms of where they fit into the MH? </a:t>
            </a:r>
          </a:p>
          <a:p>
            <a:pPr algn="just" defTabSz="904433" eaLnBrk="0" fontAlgn="base" hangingPunct="0">
              <a:spcAft>
                <a:spcPct val="0"/>
              </a:spcAft>
              <a:defRPr/>
            </a:pPr>
            <a:endParaRPr lang="en-US" sz="1100" baseline="0" dirty="0">
              <a:latin typeface="Tahoma" pitchFamily="34" charset="0"/>
              <a:ea typeface="Tahoma" pitchFamily="34" charset="0"/>
              <a:cs typeface="Tahoma" pitchFamily="34" charset="0"/>
            </a:endParaRPr>
          </a:p>
          <a:p>
            <a:pPr algn="just" defTabSz="904433" eaLnBrk="0" fontAlgn="base" hangingPunct="0">
              <a:spcAft>
                <a:spcPct val="0"/>
              </a:spcAft>
              <a:defRPr/>
            </a:pPr>
            <a:r>
              <a:rPr lang="en-US" sz="1100" baseline="0" dirty="0">
                <a:latin typeface="Tahoma" pitchFamily="34" charset="0"/>
                <a:ea typeface="Tahoma" pitchFamily="34" charset="0"/>
                <a:cs typeface="Tahoma" pitchFamily="34" charset="0"/>
              </a:rPr>
              <a:t>Answer: No they are not. The first set of actions fits into the mitigation hierarchy as the ‘restoration’ step – this is because they are simply restoring or fixing an area of impacts caused by the company itself in laying the pipeline. </a:t>
            </a:r>
          </a:p>
          <a:p>
            <a:pPr algn="just" defTabSz="904433" eaLnBrk="0" fontAlgn="base" hangingPunct="0">
              <a:spcAft>
                <a:spcPct val="0"/>
              </a:spcAft>
              <a:defRPr/>
            </a:pPr>
            <a:r>
              <a:rPr lang="en-US" sz="1100" baseline="0" dirty="0">
                <a:latin typeface="Tahoma" pitchFamily="34" charset="0"/>
                <a:ea typeface="Tahoma" pitchFamily="34" charset="0"/>
                <a:cs typeface="Tahoma" pitchFamily="34" charset="0"/>
              </a:rPr>
              <a:t>The second set of restoration actions could constitute one of the company’s offset measures, because they are aimed at fixing areas not impacted by the company itself, but are intended to create biodiversity gains (better forest condition, connected forest patches) in other areas. If these areas were incorporated as part of more formally protected areas, to ensure their long-term conservation in the face of threats surrounding them, these actions and areas could constitute part of the company’s offset. </a:t>
            </a:r>
          </a:p>
          <a:p>
            <a:pPr algn="just" defTabSz="904433" eaLnBrk="0" fontAlgn="base" hangingPunct="0">
              <a:spcAft>
                <a:spcPct val="0"/>
              </a:spcAft>
              <a:defRPr/>
            </a:pPr>
            <a:endParaRPr lang="en-GB" sz="1100" baseline="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pPr>
              <a:defRPr/>
            </a:pPr>
            <a:fld id="{67E7E2AD-E50D-4929-B3AE-9867368B7BED}"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p:spPr>
        <p:txBody>
          <a:bodyPr/>
          <a:lstStyle/>
          <a:p>
            <a:pPr algn="just"/>
            <a:r>
              <a:rPr lang="en-US" sz="1100" dirty="0">
                <a:latin typeface="Tahoma" pitchFamily="34" charset="0"/>
                <a:ea typeface="Tahoma" pitchFamily="34" charset="0"/>
                <a:cs typeface="Tahoma" pitchFamily="34" charset="0"/>
              </a:rPr>
              <a:t>This is the last set of actions, focused on a site</a:t>
            </a:r>
            <a:r>
              <a:rPr lang="en-US" sz="1100" baseline="0" dirty="0">
                <a:latin typeface="Tahoma" pitchFamily="34" charset="0"/>
                <a:ea typeface="Tahoma" pitchFamily="34" charset="0"/>
                <a:cs typeface="Tahoma" pitchFamily="34" charset="0"/>
              </a:rPr>
              <a:t> that is around 6000 ha in size and part of a larger tract of forest </a:t>
            </a:r>
            <a:r>
              <a:rPr lang="en-US" sz="1100" baseline="0" dirty="0" err="1">
                <a:latin typeface="Tahoma" pitchFamily="34" charset="0"/>
                <a:ea typeface="Tahoma" pitchFamily="34" charset="0"/>
                <a:cs typeface="Tahoma" pitchFamily="34" charset="0"/>
              </a:rPr>
              <a:t>recognised</a:t>
            </a:r>
            <a:r>
              <a:rPr lang="en-US" sz="1100" baseline="0" dirty="0">
                <a:latin typeface="Tahoma" pitchFamily="34" charset="0"/>
                <a:ea typeface="Tahoma" pitchFamily="34" charset="0"/>
                <a:cs typeface="Tahoma" pitchFamily="34" charset="0"/>
              </a:rPr>
              <a:t> as a conservation priority for Madagascar. This forest is in relatively high condition, has similar biodiversity as that at the mine site, and is under threat mainly from slash and burn agriculture from poor communities living in the area. The company has been active in this area, to tackle drivers of loss and to ensure the </a:t>
            </a:r>
            <a:r>
              <a:rPr lang="en-US" sz="1100" baseline="0" dirty="0" err="1">
                <a:latin typeface="Tahoma" pitchFamily="34" charset="0"/>
                <a:ea typeface="Tahoma" pitchFamily="34" charset="0"/>
                <a:cs typeface="Tahoma" pitchFamily="34" charset="0"/>
              </a:rPr>
              <a:t>gazetting</a:t>
            </a:r>
            <a:r>
              <a:rPr lang="en-US" sz="1100" baseline="0" dirty="0">
                <a:latin typeface="Tahoma" pitchFamily="34" charset="0"/>
                <a:ea typeface="Tahoma" pitchFamily="34" charset="0"/>
                <a:cs typeface="Tahoma" pitchFamily="34" charset="0"/>
              </a:rPr>
              <a:t> of the area as a formal PA, and is working with the local communities and other partners (e.g. NGOs) to conserve </a:t>
            </a:r>
            <a:r>
              <a:rPr lang="en-US" sz="1100" baseline="0" dirty="0" err="1">
                <a:latin typeface="Tahoma" pitchFamily="34" charset="0"/>
                <a:ea typeface="Tahoma" pitchFamily="34" charset="0"/>
                <a:cs typeface="Tahoma" pitchFamily="34" charset="0"/>
              </a:rPr>
              <a:t>Ankerana</a:t>
            </a:r>
            <a:r>
              <a:rPr lang="en-US" sz="1100" baseline="0" dirty="0">
                <a:latin typeface="Tahoma" pitchFamily="34" charset="0"/>
                <a:ea typeface="Tahoma" pitchFamily="34" charset="0"/>
                <a:cs typeface="Tahoma" pitchFamily="34" charset="0"/>
              </a:rPr>
              <a:t>.</a:t>
            </a:r>
          </a:p>
          <a:p>
            <a:pPr algn="just"/>
            <a:endParaRPr lang="en-US" sz="1100" baseline="0" dirty="0">
              <a:latin typeface="Tahoma" pitchFamily="34" charset="0"/>
              <a:ea typeface="Tahoma" pitchFamily="34" charset="0"/>
              <a:cs typeface="Tahoma" pitchFamily="34" charset="0"/>
            </a:endParaRPr>
          </a:p>
          <a:p>
            <a:pPr algn="just"/>
            <a:r>
              <a:rPr lang="en-US" sz="1100" baseline="0" dirty="0">
                <a:latin typeface="Tahoma" pitchFamily="34" charset="0"/>
                <a:ea typeface="Tahoma" pitchFamily="34" charset="0"/>
                <a:cs typeface="Tahoma" pitchFamily="34" charset="0"/>
              </a:rPr>
              <a:t>The Question is – what type of actions are these? </a:t>
            </a:r>
          </a:p>
          <a:p>
            <a:pPr algn="just"/>
            <a:r>
              <a:rPr lang="en-US" sz="1100" baseline="0" dirty="0">
                <a:latin typeface="Tahoma" pitchFamily="34" charset="0"/>
                <a:ea typeface="Tahoma" pitchFamily="34" charset="0"/>
                <a:cs typeface="Tahoma" pitchFamily="34" charset="0"/>
              </a:rPr>
              <a:t>Answer: This is what one would typically consider as an ‘averted loss’ offset, where conservation measures implemented by the company and partners (including formal protection, financial provisions, management, etc) are intended to ensure the protection of an area under threat. These actions are over and above (additional) to what would be expected under a business as usual scenario, where the forest areas would be progressively cleared. Evidence for this background rate of loss (to demonstrate the ‘business as usual scenario) and the ‘averted loss’ contribution of the offset are essential to show that the actions part of a defensible offset that meets the ‘</a:t>
            </a:r>
            <a:r>
              <a:rPr lang="en-US" sz="1100" baseline="0" dirty="0" err="1">
                <a:latin typeface="Tahoma" pitchFamily="34" charset="0"/>
                <a:ea typeface="Tahoma" pitchFamily="34" charset="0"/>
                <a:cs typeface="Tahoma" pitchFamily="34" charset="0"/>
              </a:rPr>
              <a:t>additionality</a:t>
            </a:r>
            <a:r>
              <a:rPr lang="en-US" sz="1100" baseline="0" dirty="0">
                <a:latin typeface="Tahoma" pitchFamily="34" charset="0"/>
                <a:ea typeface="Tahoma" pitchFamily="34" charset="0"/>
                <a:cs typeface="Tahoma" pitchFamily="34" charset="0"/>
              </a:rPr>
              <a:t>’ requirements of an offset.</a:t>
            </a:r>
          </a:p>
          <a:p>
            <a:pPr algn="just"/>
            <a:endParaRPr lang="en-US" sz="1100" baseline="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p>
            <a:pPr>
              <a:defRPr/>
            </a:pPr>
            <a:fld id="{8144BFFF-2BE9-47A5-94CC-FA99366099C9}"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a:r>
              <a:rPr lang="en-US" sz="1100" dirty="0">
                <a:latin typeface="Tahoma" pitchFamily="34" charset="0"/>
                <a:ea typeface="Tahoma" pitchFamily="34" charset="0"/>
                <a:cs typeface="Tahoma" pitchFamily="34" charset="0"/>
              </a:rPr>
              <a:t>The</a:t>
            </a:r>
            <a:r>
              <a:rPr lang="en-US" sz="1100" baseline="0" dirty="0">
                <a:latin typeface="Tahoma" pitchFamily="34" charset="0"/>
                <a:ea typeface="Tahoma" pitchFamily="34" charset="0"/>
                <a:cs typeface="Tahoma" pitchFamily="34" charset="0"/>
              </a:rPr>
              <a:t> aim of this exercise on NNL is to identify whether in the following scenarios NNL can be achieved. So, we are given a specific set of impacts by a gold mine and 4 different scenarios that set out what the company proposes doing to address (and possibly offset) its impacts. Are these proposals likely to lead to NNL?</a:t>
            </a:r>
          </a:p>
          <a:p>
            <a:pPr algn="just"/>
            <a:endParaRPr lang="en-US" sz="1100" baseline="0" dirty="0">
              <a:latin typeface="Tahoma" pitchFamily="34" charset="0"/>
              <a:ea typeface="Tahoma" pitchFamily="34" charset="0"/>
              <a:cs typeface="Tahoma" pitchFamily="34" charset="0"/>
            </a:endParaRPr>
          </a:p>
          <a:p>
            <a:pPr algn="just"/>
            <a:r>
              <a:rPr lang="en-US" sz="1100" baseline="0" dirty="0">
                <a:latin typeface="Tahoma" pitchFamily="34" charset="0"/>
                <a:ea typeface="Tahoma" pitchFamily="34" charset="0"/>
                <a:cs typeface="Tahoma" pitchFamily="34" charset="0"/>
              </a:rPr>
              <a:t>First the predicted impacts (see box). This is of course a </a:t>
            </a:r>
            <a:r>
              <a:rPr lang="en-US" sz="1100" baseline="0" dirty="0" err="1">
                <a:latin typeface="Tahoma" pitchFamily="34" charset="0"/>
                <a:ea typeface="Tahoma" pitchFamily="34" charset="0"/>
                <a:cs typeface="Tahoma" pitchFamily="34" charset="0"/>
              </a:rPr>
              <a:t>generalised</a:t>
            </a:r>
            <a:r>
              <a:rPr lang="en-US" sz="1100" baseline="0" dirty="0">
                <a:latin typeface="Tahoma" pitchFamily="34" charset="0"/>
                <a:ea typeface="Tahoma" pitchFamily="34" charset="0"/>
                <a:cs typeface="Tahoma" pitchFamily="34" charset="0"/>
              </a:rPr>
              <a:t> picture for the exercise, and this set of  predicted impacts remains the same throughout. It’s the actions to address the impacts that vary from one scenario to the next.</a:t>
            </a:r>
          </a:p>
          <a:p>
            <a:pPr algn="just"/>
            <a:endParaRPr lang="en-US" sz="1100" dirty="0">
              <a:latin typeface="Tahoma" pitchFamily="34" charset="0"/>
              <a:ea typeface="Tahoma" pitchFamily="34" charset="0"/>
              <a:cs typeface="Tahoma" pitchFamily="34" charset="0"/>
            </a:endParaRPr>
          </a:p>
        </p:txBody>
      </p:sp>
      <p:sp>
        <p:nvSpPr>
          <p:cNvPr id="4" name="Slide Number Placeholder 3"/>
          <p:cNvSpPr>
            <a:spLocks noGrp="1"/>
          </p:cNvSpPr>
          <p:nvPr>
            <p:ph type="sldNum" sz="quarter" idx="5"/>
          </p:nvPr>
        </p:nvSpPr>
        <p:spPr/>
        <p:txBody>
          <a:bodyPr/>
          <a:lstStyle>
            <a:lvl1pPr defTabSz="879310" eaLnBrk="0" hangingPunct="0">
              <a:defRPr sz="2800" b="1">
                <a:solidFill>
                  <a:srgbClr val="000000"/>
                </a:solidFill>
                <a:latin typeface="Arial" charset="0"/>
                <a:ea typeface="ＭＳ Ｐゴシック" charset="0"/>
                <a:cs typeface="Arial" charset="0"/>
              </a:defRPr>
            </a:lvl1pPr>
            <a:lvl2pPr marL="734852" indent="-282635" defTabSz="879310" eaLnBrk="0" hangingPunct="0">
              <a:defRPr sz="2800" b="1">
                <a:solidFill>
                  <a:srgbClr val="000000"/>
                </a:solidFill>
                <a:latin typeface="Arial" charset="0"/>
                <a:ea typeface="Arial" charset="0"/>
                <a:cs typeface="Arial" charset="0"/>
              </a:defRPr>
            </a:lvl2pPr>
            <a:lvl3pPr marL="1130541" indent="-226108" defTabSz="879310" eaLnBrk="0" hangingPunct="0">
              <a:defRPr sz="2800" b="1">
                <a:solidFill>
                  <a:srgbClr val="000000"/>
                </a:solidFill>
                <a:latin typeface="Arial" charset="0"/>
                <a:ea typeface="Arial" charset="0"/>
                <a:cs typeface="Arial" charset="0"/>
              </a:defRPr>
            </a:lvl3pPr>
            <a:lvl4pPr marL="1582758" indent="-226108" defTabSz="879310" eaLnBrk="0" hangingPunct="0">
              <a:defRPr sz="2800" b="1">
                <a:solidFill>
                  <a:srgbClr val="000000"/>
                </a:solidFill>
                <a:latin typeface="Arial" charset="0"/>
                <a:ea typeface="Arial" charset="0"/>
                <a:cs typeface="Arial" charset="0"/>
              </a:defRPr>
            </a:lvl4pPr>
            <a:lvl5pPr marL="2034974" indent="-226108" defTabSz="879310" eaLnBrk="0" hangingPunct="0">
              <a:defRPr sz="2800" b="1">
                <a:solidFill>
                  <a:srgbClr val="000000"/>
                </a:solidFill>
                <a:latin typeface="Arial" charset="0"/>
                <a:ea typeface="Arial" charset="0"/>
                <a:cs typeface="Arial" charset="0"/>
              </a:defRPr>
            </a:lvl5pPr>
            <a:lvl6pPr marL="2487191" indent="-226108" defTabSz="879310" eaLnBrk="0" fontAlgn="base" hangingPunct="0">
              <a:spcBef>
                <a:spcPct val="0"/>
              </a:spcBef>
              <a:spcAft>
                <a:spcPct val="0"/>
              </a:spcAft>
              <a:defRPr sz="2800" b="1">
                <a:solidFill>
                  <a:srgbClr val="000000"/>
                </a:solidFill>
                <a:latin typeface="Arial" charset="0"/>
                <a:ea typeface="Arial" charset="0"/>
                <a:cs typeface="Arial" charset="0"/>
              </a:defRPr>
            </a:lvl6pPr>
            <a:lvl7pPr marL="2939407" indent="-226108" defTabSz="879310" eaLnBrk="0" fontAlgn="base" hangingPunct="0">
              <a:spcBef>
                <a:spcPct val="0"/>
              </a:spcBef>
              <a:spcAft>
                <a:spcPct val="0"/>
              </a:spcAft>
              <a:defRPr sz="2800" b="1">
                <a:solidFill>
                  <a:srgbClr val="000000"/>
                </a:solidFill>
                <a:latin typeface="Arial" charset="0"/>
                <a:ea typeface="Arial" charset="0"/>
                <a:cs typeface="Arial" charset="0"/>
              </a:defRPr>
            </a:lvl7pPr>
            <a:lvl8pPr marL="3391624" indent="-226108" defTabSz="879310" eaLnBrk="0" fontAlgn="base" hangingPunct="0">
              <a:spcBef>
                <a:spcPct val="0"/>
              </a:spcBef>
              <a:spcAft>
                <a:spcPct val="0"/>
              </a:spcAft>
              <a:defRPr sz="2800" b="1">
                <a:solidFill>
                  <a:srgbClr val="000000"/>
                </a:solidFill>
                <a:latin typeface="Arial" charset="0"/>
                <a:ea typeface="Arial" charset="0"/>
                <a:cs typeface="Arial" charset="0"/>
              </a:defRPr>
            </a:lvl8pPr>
            <a:lvl9pPr marL="3843840" indent="-226108" defTabSz="879310" eaLnBrk="0" fontAlgn="base" hangingPunct="0">
              <a:spcBef>
                <a:spcPct val="0"/>
              </a:spcBef>
              <a:spcAft>
                <a:spcPct val="0"/>
              </a:spcAft>
              <a:defRPr sz="2800" b="1">
                <a:solidFill>
                  <a:srgbClr val="000000"/>
                </a:solidFill>
                <a:latin typeface="Arial" charset="0"/>
                <a:ea typeface="Arial" charset="0"/>
                <a:cs typeface="Arial" charset="0"/>
              </a:defRPr>
            </a:lvl9pPr>
          </a:lstStyle>
          <a:p>
            <a:fld id="{13DA0388-9B16-DC4C-9164-F0E0CB1482E7}" type="slidenum">
              <a:rPr lang="en-US" sz="1100" b="0">
                <a:solidFill>
                  <a:schemeClr val="tx1"/>
                </a:solidFill>
                <a:latin typeface="Times New Roman" charset="0"/>
              </a:rPr>
              <a:pPr/>
              <a:t>7</a:t>
            </a:fld>
            <a:endParaRPr lang="en-US" sz="1100" b="0">
              <a:solidFill>
                <a:schemeClr val="tx1"/>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latin typeface="Times New Roman" panose="02020603050405020304" pitchFamily="18" charset="0"/>
                <a:cs typeface="Times New Roman" panose="02020603050405020304" pitchFamily="18" charset="0"/>
              </a:rPr>
              <a:t>[TRAINERS – We suggest you raise these questions as a small exercise with participants.]</a:t>
            </a:r>
          </a:p>
          <a:p>
            <a:endParaRPr lang="en-GB" dirty="0">
              <a:latin typeface="Times New Roman" panose="02020603050405020304" pitchFamily="18" charset="0"/>
              <a:cs typeface="Times New Roman" panose="02020603050405020304" pitchFamily="18" charset="0"/>
            </a:endParaRPr>
          </a:p>
          <a:p>
            <a:r>
              <a:rPr lang="en-GB" dirty="0">
                <a:latin typeface="Times New Roman" panose="02020603050405020304" pitchFamily="18" charset="0"/>
                <a:cs typeface="Times New Roman" panose="02020603050405020304" pitchFamily="18" charset="0"/>
              </a:rPr>
              <a:t>Potential</a:t>
            </a:r>
            <a:r>
              <a:rPr lang="en-GB" baseline="0" dirty="0">
                <a:latin typeface="Times New Roman" panose="02020603050405020304" pitchFamily="18" charset="0"/>
                <a:cs typeface="Times New Roman" panose="02020603050405020304" pitchFamily="18" charset="0"/>
              </a:rPr>
              <a:t> answer to the question on the slide:</a:t>
            </a:r>
          </a:p>
          <a:p>
            <a:endParaRPr lang="en-GB" baseline="0" dirty="0">
              <a:latin typeface="Times New Roman" panose="02020603050405020304" pitchFamily="18" charset="0"/>
              <a:cs typeface="Times New Roman" panose="02020603050405020304" pitchFamily="18" charset="0"/>
            </a:endParaRPr>
          </a:p>
          <a:p>
            <a:pPr marL="0" indent="0">
              <a:buNone/>
            </a:pPr>
            <a:r>
              <a:rPr lang="en-GB" baseline="0" dirty="0">
                <a:latin typeface="Times New Roman" panose="02020603050405020304" pitchFamily="18" charset="0"/>
                <a:cs typeface="Times New Roman" panose="02020603050405020304" pitchFamily="18" charset="0"/>
              </a:rPr>
              <a:t>An age-old problem with EIAs is known as the ‘mitigation myth’, when project proponents suggest mitigation measures that are actually unrealistic and stand little chance of succeeding in practice.  The two photos here are illustrations.  On the left, a single bush has nominally been ‘avoided’, but given the devastation around it, the bush will stand little chance of survival.  What may have looked like satisfactory avoidance on paper plans will not work in reality.  Similarly, the image on the right hand side shows another mitigation measure that is not working.  Close to the parked cars, you can see a culvert that has been designed supposedly to allow the endangered ungulates to cross underneath the road.  However, the culvert is too small and frightening for them, so they ignore it and continue to cross the road, running the risk of being killed by traffic.  On this occasion, you can see the police holding up the traffic to allow the animals to cross, but over time, this photo suggests that the proposed mitigation measure (tunnels under the road to allow the animals to cross) will not have the claimed effect of avoiding and minimising loss.</a:t>
            </a:r>
            <a:endParaRPr lang="en-GB"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B58DF9-D5CF-459E-B996-11B14ECB09E7}"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9279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6BDAD05-9F8E-438F-8658-A195C587F6E1}" type="slidenum">
              <a:rPr lang="en-GB" smtClean="0"/>
              <a:t>9</a:t>
            </a:fld>
            <a:endParaRPr lang="en-GB"/>
          </a:p>
        </p:txBody>
      </p:sp>
    </p:spTree>
    <p:extLst>
      <p:ext uri="{BB962C8B-B14F-4D97-AF65-F5344CB8AC3E}">
        <p14:creationId xmlns:p14="http://schemas.microsoft.com/office/powerpoint/2010/main" val="3069129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Tree>
    <p:extLst>
      <p:ext uri="{BB962C8B-B14F-4D97-AF65-F5344CB8AC3E}">
        <p14:creationId xmlns:p14="http://schemas.microsoft.com/office/powerpoint/2010/main" val="2453723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4127377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5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8487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6535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329785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86620" y="1647833"/>
            <a:ext cx="5416651"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801" y="1647833"/>
            <a:ext cx="5416652" cy="4614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28545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605201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3515922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629628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546098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755830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1" y="1709739"/>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4069310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0587457"/>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914092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0555150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0289545"/>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364791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5276386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Vide">
    <p:spTree>
      <p:nvGrpSpPr>
        <p:cNvPr id="1" name="Shape 109"/>
        <p:cNvGrpSpPr/>
        <p:nvPr/>
      </p:nvGrpSpPr>
      <p:grpSpPr>
        <a:xfrm>
          <a:off x="0" y="0"/>
          <a:ext cx="0" cy="0"/>
          <a:chOff x="0" y="0"/>
          <a:chExt cx="0" cy="0"/>
        </a:xfrm>
      </p:grpSpPr>
      <p:sp>
        <p:nvSpPr>
          <p:cNvPr id="110" name="Shape 110"/>
          <p:cNvSpPr txBox="1">
            <a:spLocks noGrp="1"/>
          </p:cNvSpPr>
          <p:nvPr>
            <p:ph type="sldNum" idx="12"/>
          </p:nvPr>
        </p:nvSpPr>
        <p:spPr>
          <a:xfrm>
            <a:off x="10548943" y="6453336"/>
            <a:ext cx="731631" cy="265379"/>
          </a:xfrm>
          <a:prstGeom prst="rect">
            <a:avLst/>
          </a:prstGeom>
          <a:noFill/>
          <a:ln>
            <a:noFill/>
          </a:ln>
        </p:spPr>
        <p:txBody>
          <a:bodyPr lIns="91425" tIns="45700" rIns="91425" bIns="45700" anchor="t" anchorCtr="0">
            <a:noAutofit/>
          </a:bodyPr>
          <a:lstStyle/>
          <a:p>
            <a:pPr algn="l" defTabSz="914400">
              <a:buSzPct val="25000"/>
              <a:defRPr/>
            </a:pPr>
            <a:fld id="{00000000-1234-1234-1234-123412341234}" type="slidenum">
              <a:rPr lang="fr-FR" sz="1800" kern="0" smtClean="0">
                <a:solidFill>
                  <a:srgbClr val="888888"/>
                </a:solidFill>
                <a:latin typeface="Garamond"/>
                <a:ea typeface="Garamond"/>
                <a:cs typeface="Garamond"/>
                <a:sym typeface="Garamond"/>
              </a:rPr>
              <a:pPr algn="l" defTabSz="914400">
                <a:buSzPct val="25000"/>
                <a:defRPr/>
              </a:pPr>
              <a:t>‹#›</a:t>
            </a:fld>
            <a:endParaRPr lang="fr-FR" sz="1800" kern="0">
              <a:solidFill>
                <a:srgbClr val="888888"/>
              </a:solidFill>
              <a:latin typeface="Garamond"/>
              <a:ea typeface="Garamond"/>
              <a:cs typeface="Garamond"/>
              <a:sym typeface="Garamond"/>
            </a:endParaRPr>
          </a:p>
        </p:txBody>
      </p:sp>
      <p:sp>
        <p:nvSpPr>
          <p:cNvPr id="111" name="Shape 111"/>
          <p:cNvSpPr txBox="1">
            <a:spLocks noGrp="1"/>
          </p:cNvSpPr>
          <p:nvPr>
            <p:ph type="title"/>
          </p:nvPr>
        </p:nvSpPr>
        <p:spPr>
          <a:xfrm>
            <a:off x="1679510" y="116631"/>
            <a:ext cx="8064895" cy="57606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lt1"/>
              </a:buClr>
              <a:buFont typeface="Garamond"/>
              <a:buNone/>
              <a:defRPr sz="3000" b="0" i="0" u="none" strike="noStrike" cap="none">
                <a:solidFill>
                  <a:schemeClr val="lt1"/>
                </a:solidFill>
                <a:latin typeface="+mj-lt"/>
                <a:ea typeface="Garamond"/>
                <a:cs typeface="Garamond"/>
                <a:sym typeface="Garamond"/>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Tree>
    <p:extLst>
      <p:ext uri="{BB962C8B-B14F-4D97-AF65-F5344CB8AC3E}">
        <p14:creationId xmlns:p14="http://schemas.microsoft.com/office/powerpoint/2010/main" val="41874863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iotope : diapo 1">
    <p:spTree>
      <p:nvGrpSpPr>
        <p:cNvPr id="1" name=""/>
        <p:cNvGrpSpPr/>
        <p:nvPr/>
      </p:nvGrpSpPr>
      <p:grpSpPr>
        <a:xfrm>
          <a:off x="0" y="0"/>
          <a:ext cx="0" cy="0"/>
          <a:chOff x="0" y="0"/>
          <a:chExt cx="0" cy="0"/>
        </a:xfrm>
      </p:grpSpPr>
      <p:sp>
        <p:nvSpPr>
          <p:cNvPr id="6" name="Titre 1"/>
          <p:cNvSpPr>
            <a:spLocks noGrp="1"/>
          </p:cNvSpPr>
          <p:nvPr>
            <p:ph type="title" hasCustomPrompt="1"/>
          </p:nvPr>
        </p:nvSpPr>
        <p:spPr>
          <a:xfrm>
            <a:off x="813545" y="704612"/>
            <a:ext cx="10011336" cy="672259"/>
          </a:xfrm>
        </p:spPr>
        <p:txBody>
          <a:bodyPr>
            <a:normAutofit/>
          </a:bodyPr>
          <a:lstStyle>
            <a:lvl1pPr>
              <a:defRPr sz="2800" b="1">
                <a:solidFill>
                  <a:srgbClr val="00919A"/>
                </a:solidFill>
                <a:latin typeface="Helvetica" panose="020B0604020202020204" pitchFamily="34" charset="0"/>
                <a:cs typeface="Helvetica" panose="020B0604020202020204" pitchFamily="34" charset="0"/>
              </a:defRPr>
            </a:lvl1pPr>
          </a:lstStyle>
          <a:p>
            <a:r>
              <a:rPr lang="fr-FR" dirty="0"/>
              <a:t>CLIQUEZ ET MODIFIEZ LE TITRE</a:t>
            </a:r>
          </a:p>
        </p:txBody>
      </p:sp>
      <p:pic>
        <p:nvPicPr>
          <p:cNvPr id="12" name="Image 11"/>
          <p:cNvPicPr>
            <a:picLocks noChangeAspect="1"/>
          </p:cNvPicPr>
          <p:nvPr userDrawn="1"/>
        </p:nvPicPr>
        <p:blipFill rotWithShape="1">
          <a:blip r:embed="rId2" cstate="screen">
            <a:extLst>
              <a:ext uri="{28A0092B-C50C-407E-A947-70E740481C1C}">
                <a14:useLocalDpi xmlns:a14="http://schemas.microsoft.com/office/drawing/2010/main"/>
              </a:ext>
            </a:extLst>
          </a:blip>
          <a:srcRect l="39149" t="33557" r="36842" b="36008"/>
          <a:stretch/>
        </p:blipFill>
        <p:spPr>
          <a:xfrm>
            <a:off x="11053482" y="156907"/>
            <a:ext cx="820268" cy="654372"/>
          </a:xfrm>
          <a:prstGeom prst="rect">
            <a:avLst/>
          </a:prstGeom>
        </p:spPr>
      </p:pic>
      <p:sp>
        <p:nvSpPr>
          <p:cNvPr id="17" name="Espace réservé du contenu 2"/>
          <p:cNvSpPr>
            <a:spLocks noGrp="1"/>
          </p:cNvSpPr>
          <p:nvPr>
            <p:ph sz="half" idx="1" hasCustomPrompt="1"/>
          </p:nvPr>
        </p:nvSpPr>
        <p:spPr>
          <a:xfrm>
            <a:off x="813546" y="1624333"/>
            <a:ext cx="10011335" cy="4275723"/>
          </a:xfrm>
        </p:spPr>
        <p:txBody>
          <a:bodyPr/>
          <a:lstStyle>
            <a:lvl1pPr>
              <a:defRPr sz="2400" b="1" baseline="0">
                <a:solidFill>
                  <a:srgbClr val="003A3D"/>
                </a:solidFill>
                <a:latin typeface="Helvetica" panose="020B0604020202020204" pitchFamily="34" charset="0"/>
                <a:cs typeface="Helvetica" panose="020B0604020202020204" pitchFamily="34" charset="0"/>
              </a:defRPr>
            </a:lvl1pPr>
            <a:lvl2pPr>
              <a:defRPr sz="2200" b="1">
                <a:solidFill>
                  <a:srgbClr val="00919A"/>
                </a:solidFill>
                <a:latin typeface="Helvetica" panose="020B0604020202020204" pitchFamily="34" charset="0"/>
                <a:cs typeface="Helvetica" panose="020B0604020202020204" pitchFamily="34" charset="0"/>
              </a:defRPr>
            </a:lvl2pPr>
            <a:lvl3pPr>
              <a:defRPr b="1">
                <a:solidFill>
                  <a:srgbClr val="003A3D"/>
                </a:solidFill>
                <a:latin typeface="Helvetica" panose="020B0604020202020204" pitchFamily="34" charset="0"/>
                <a:cs typeface="Helvetica" panose="020B0604020202020204" pitchFamily="34" charset="0"/>
              </a:defRPr>
            </a:lvl3pPr>
            <a:lvl4pPr>
              <a:defRPr>
                <a:solidFill>
                  <a:srgbClr val="003A3D"/>
                </a:solidFill>
                <a:latin typeface="Helvetica" panose="020B0604020202020204" pitchFamily="34" charset="0"/>
                <a:cs typeface="Helvetica" panose="020B0604020202020204" pitchFamily="34" charset="0"/>
              </a:defRPr>
            </a:lvl4pPr>
            <a:lvl5pPr>
              <a:defRPr>
                <a:solidFill>
                  <a:srgbClr val="003A3D"/>
                </a:solidFill>
                <a:latin typeface="Helvetica" panose="020B0604020202020204" pitchFamily="34" charset="0"/>
                <a:cs typeface="Helvetica" panose="020B0604020202020204" pitchFamily="34" charset="0"/>
              </a:defRPr>
            </a:lvl5pPr>
          </a:lstStyle>
          <a:p>
            <a:pPr lvl="0"/>
            <a:r>
              <a:rPr lang="fr-FR" dirty="0"/>
              <a:t>Cliquez pour modifier les styles de liste</a:t>
            </a:r>
          </a:p>
          <a:p>
            <a:pPr lvl="1"/>
            <a:r>
              <a:rPr lang="fr-FR" dirty="0"/>
              <a:t>Deuxième niveau</a:t>
            </a:r>
          </a:p>
          <a:p>
            <a:pPr lvl="2"/>
            <a:r>
              <a:rPr lang="fr-FR" dirty="0"/>
              <a:t>Troisième niveau</a:t>
            </a:r>
          </a:p>
          <a:p>
            <a:pPr lvl="3"/>
            <a:r>
              <a:rPr lang="fr-FR" dirty="0"/>
              <a:t>Quatrième niveau</a:t>
            </a:r>
          </a:p>
          <a:p>
            <a:pPr lvl="3"/>
            <a:endParaRPr lang="fr-FR" dirty="0"/>
          </a:p>
          <a:p>
            <a:pPr lvl="3"/>
            <a:endParaRPr lang="fr-FR" dirty="0"/>
          </a:p>
          <a:p>
            <a:pPr lvl="3"/>
            <a:endParaRPr lang="fr-FR" dirty="0"/>
          </a:p>
        </p:txBody>
      </p:sp>
      <p:sp>
        <p:nvSpPr>
          <p:cNvPr id="18" name="Espace réservé de la date 4"/>
          <p:cNvSpPr>
            <a:spLocks noGrp="1"/>
          </p:cNvSpPr>
          <p:nvPr>
            <p:ph type="dt" sz="half" idx="10"/>
          </p:nvPr>
        </p:nvSpPr>
        <p:spPr>
          <a:xfrm>
            <a:off x="813545" y="6340231"/>
            <a:ext cx="1632857" cy="365125"/>
          </a:xfrm>
        </p:spPr>
        <p:txBody>
          <a:bodyPr/>
          <a:lstStyle>
            <a:lvl1pPr>
              <a:defRPr>
                <a:solidFill>
                  <a:schemeClr val="bg1"/>
                </a:solidFill>
                <a:latin typeface="Helvetica" panose="020B0604020202020204" pitchFamily="34" charset="0"/>
                <a:cs typeface="Helvetica" panose="020B0604020202020204" pitchFamily="34" charset="0"/>
              </a:defRPr>
            </a:lvl1pPr>
          </a:lstStyle>
          <a:p>
            <a:fld id="{B3447155-D747-45DF-8FD1-9551B61BC578}" type="datetime1">
              <a:rPr lang="fr-FR" smtClean="0"/>
              <a:t>17/02/2020</a:t>
            </a:fld>
            <a:endParaRPr lang="fr-FR" dirty="0"/>
          </a:p>
        </p:txBody>
      </p:sp>
      <p:sp>
        <p:nvSpPr>
          <p:cNvPr id="19" name="Espace réservé du pied de page 5"/>
          <p:cNvSpPr>
            <a:spLocks noGrp="1"/>
          </p:cNvSpPr>
          <p:nvPr>
            <p:ph type="ftr" sz="quarter" idx="11"/>
          </p:nvPr>
        </p:nvSpPr>
        <p:spPr>
          <a:xfrm>
            <a:off x="2849173" y="6356350"/>
            <a:ext cx="6444344" cy="365125"/>
          </a:xfrm>
        </p:spPr>
        <p:txBody>
          <a:bodyPr/>
          <a:lstStyle>
            <a:lvl1pPr>
              <a:defRPr lang="fr-FR" sz="1200" kern="1200" dirty="0">
                <a:solidFill>
                  <a:schemeClr val="bg1"/>
                </a:solidFill>
                <a:latin typeface="Helvetica" panose="020B0604020202020204" pitchFamily="34" charset="0"/>
                <a:ea typeface="+mn-ea"/>
                <a:cs typeface="Helvetica" panose="020B0604020202020204" pitchFamily="34" charset="0"/>
              </a:defRPr>
            </a:lvl1pPr>
          </a:lstStyle>
          <a:p>
            <a:r>
              <a:rPr lang="fr-FR"/>
              <a:t>zzzzzzzzzzzzzzzzzzzzzzzzzzzzzzzzzzzzzzzzzzzzzzzzzzzzzzzzz</a:t>
            </a:r>
            <a:endParaRPr lang="fr-FR" dirty="0"/>
          </a:p>
        </p:txBody>
      </p:sp>
      <p:sp>
        <p:nvSpPr>
          <p:cNvPr id="20" name="Espace réservé du numéro de diapositive 6"/>
          <p:cNvSpPr>
            <a:spLocks noGrp="1"/>
          </p:cNvSpPr>
          <p:nvPr>
            <p:ph type="sldNum" sz="quarter" idx="12"/>
          </p:nvPr>
        </p:nvSpPr>
        <p:spPr>
          <a:xfrm>
            <a:off x="9932253" y="6348285"/>
            <a:ext cx="892628" cy="349015"/>
          </a:xfrm>
        </p:spPr>
        <p:txBody>
          <a:bodyPr/>
          <a:lstStyle>
            <a:lvl1pPr>
              <a:defRPr lang="fr-FR" sz="1200" kern="1200" smtClean="0">
                <a:solidFill>
                  <a:schemeClr val="bg1"/>
                </a:solidFill>
                <a:latin typeface="Helvetica" panose="020B0604020202020204" pitchFamily="34" charset="0"/>
                <a:ea typeface="+mn-ea"/>
                <a:cs typeface="Helvetica" panose="020B0604020202020204" pitchFamily="34" charset="0"/>
              </a:defRPr>
            </a:lvl1pPr>
          </a:lstStyle>
          <a:p>
            <a:fld id="{754E2237-D3B5-5846-BD62-8EDA5763304A}" type="slidenum">
              <a:rPr lang="fr-FR" smtClean="0"/>
              <a:pPr/>
              <a:t>‹#›</a:t>
            </a:fld>
            <a:endParaRPr lang="fr-FR" dirty="0"/>
          </a:p>
        </p:txBody>
      </p:sp>
    </p:spTree>
    <p:extLst>
      <p:ext uri="{BB962C8B-B14F-4D97-AF65-F5344CB8AC3E}">
        <p14:creationId xmlns:p14="http://schemas.microsoft.com/office/powerpoint/2010/main" val="650528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Deux contenus 1 images">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761999" y="731499"/>
            <a:ext cx="10515600" cy="749266"/>
          </a:xfrm>
        </p:spPr>
        <p:txBody>
          <a:bodyPr>
            <a:normAutofit/>
          </a:bodyPr>
          <a:lstStyle>
            <a:lvl1pPr>
              <a:defRPr sz="2800">
                <a:solidFill>
                  <a:srgbClr val="00919A"/>
                </a:solidFill>
                <a:latin typeface="Helvetica" panose="020B0604020202020204" pitchFamily="34" charset="0"/>
                <a:cs typeface="Helvetica" panose="020B0604020202020204" pitchFamily="34" charset="0"/>
              </a:defRPr>
            </a:lvl1pPr>
          </a:lstStyle>
          <a:p>
            <a:r>
              <a:rPr lang="fr-FR" dirty="0"/>
              <a:t>CLIQUEZ ET MODIFIEZ LE TITRE</a:t>
            </a:r>
          </a:p>
        </p:txBody>
      </p:sp>
      <p:sp>
        <p:nvSpPr>
          <p:cNvPr id="3" name="Espace réservé du contenu 2"/>
          <p:cNvSpPr>
            <a:spLocks noGrp="1"/>
          </p:cNvSpPr>
          <p:nvPr>
            <p:ph sz="half" idx="1" hasCustomPrompt="1"/>
          </p:nvPr>
        </p:nvSpPr>
        <p:spPr>
          <a:xfrm>
            <a:off x="5865778" y="1799565"/>
            <a:ext cx="5272392" cy="2036256"/>
          </a:xfrm>
        </p:spPr>
        <p:txBody>
          <a:bodyPr/>
          <a:lstStyle>
            <a:lvl1pPr>
              <a:defRPr sz="2400" baseline="0">
                <a:solidFill>
                  <a:srgbClr val="003A3D"/>
                </a:solidFill>
                <a:latin typeface="Helvetica" panose="020B0604020202020204" pitchFamily="34" charset="0"/>
                <a:cs typeface="Helvetica" panose="020B0604020202020204" pitchFamily="34" charset="0"/>
              </a:defRPr>
            </a:lvl1pPr>
            <a:lvl2pPr>
              <a:defRPr sz="2200">
                <a:solidFill>
                  <a:srgbClr val="003A3D"/>
                </a:solidFill>
                <a:latin typeface="Helvetica" panose="020B0604020202020204" pitchFamily="34" charset="0"/>
                <a:cs typeface="Helvetica" panose="020B0604020202020204" pitchFamily="34" charset="0"/>
              </a:defRPr>
            </a:lvl2pPr>
            <a:lvl3pPr>
              <a:defRPr>
                <a:solidFill>
                  <a:srgbClr val="003A3D"/>
                </a:solidFill>
                <a:latin typeface="Helvetica" panose="020B0604020202020204" pitchFamily="34" charset="0"/>
                <a:cs typeface="Helvetica" panose="020B0604020202020204" pitchFamily="34" charset="0"/>
              </a:defRPr>
            </a:lvl3pPr>
            <a:lvl4pPr>
              <a:defRPr>
                <a:solidFill>
                  <a:srgbClr val="003A3D"/>
                </a:solidFill>
                <a:latin typeface="Helvetica" panose="020B0604020202020204" pitchFamily="34" charset="0"/>
                <a:cs typeface="Helvetica" panose="020B0604020202020204" pitchFamily="34" charset="0"/>
              </a:defRPr>
            </a:lvl4pPr>
            <a:lvl5pPr>
              <a:defRPr>
                <a:solidFill>
                  <a:srgbClr val="003A3D"/>
                </a:solidFill>
                <a:latin typeface="Helvetica" panose="020B0604020202020204" pitchFamily="34" charset="0"/>
                <a:cs typeface="Helvetica" panose="020B0604020202020204" pitchFamily="34" charset="0"/>
              </a:defRPr>
            </a:lvl5pPr>
          </a:lstStyle>
          <a:p>
            <a:pPr lvl="0"/>
            <a:r>
              <a:rPr lang="fr-FR" dirty="0"/>
              <a:t>Cliquez pour modifier les styles du texte langue 1</a:t>
            </a:r>
          </a:p>
          <a:p>
            <a:pPr lvl="1"/>
            <a:r>
              <a:rPr lang="fr-FR" dirty="0"/>
              <a:t>Deuxième niveau</a:t>
            </a:r>
          </a:p>
          <a:p>
            <a:pPr lvl="2"/>
            <a:r>
              <a:rPr lang="fr-FR" dirty="0"/>
              <a:t>Troisième niveau</a:t>
            </a:r>
          </a:p>
          <a:p>
            <a:pPr lvl="3"/>
            <a:r>
              <a:rPr lang="fr-FR" dirty="0"/>
              <a:t>Quatrième niveau</a:t>
            </a:r>
          </a:p>
        </p:txBody>
      </p:sp>
      <p:sp>
        <p:nvSpPr>
          <p:cNvPr id="5" name="Espace réservé de la date 4"/>
          <p:cNvSpPr>
            <a:spLocks noGrp="1"/>
          </p:cNvSpPr>
          <p:nvPr>
            <p:ph type="dt" sz="half" idx="10"/>
          </p:nvPr>
        </p:nvSpPr>
        <p:spPr/>
        <p:txBody>
          <a:bodyPr/>
          <a:lstStyle/>
          <a:p>
            <a:fld id="{D2D6C499-CC1C-40F1-A8C7-BFDF3DF0B553}" type="datetime1">
              <a:rPr lang="fr-FR" smtClean="0"/>
              <a:t>17/02/2020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54E2237-D3B5-5846-BD62-8EDA5763304A}" type="slidenum">
              <a:rPr lang="fr-FR" smtClean="0"/>
              <a:t>‹#›</a:t>
            </a:fld>
            <a:endParaRPr lang="fr-FR"/>
          </a:p>
        </p:txBody>
      </p:sp>
      <p:sp>
        <p:nvSpPr>
          <p:cNvPr id="15" name="Espace réservé pour une image  2"/>
          <p:cNvSpPr>
            <a:spLocks noGrp="1"/>
          </p:cNvSpPr>
          <p:nvPr>
            <p:ph type="pic" idx="13"/>
          </p:nvPr>
        </p:nvSpPr>
        <p:spPr>
          <a:xfrm>
            <a:off x="899810" y="1832582"/>
            <a:ext cx="4255849" cy="43513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18" name="Espace réservé du contenu 2"/>
          <p:cNvSpPr>
            <a:spLocks noGrp="1"/>
          </p:cNvSpPr>
          <p:nvPr>
            <p:ph sz="half" idx="14" hasCustomPrompt="1"/>
          </p:nvPr>
        </p:nvSpPr>
        <p:spPr>
          <a:xfrm>
            <a:off x="5865778" y="4144817"/>
            <a:ext cx="5272392" cy="2036256"/>
          </a:xfrm>
        </p:spPr>
        <p:txBody>
          <a:bodyPr/>
          <a:lstStyle>
            <a:lvl1pPr>
              <a:defRPr sz="2400" baseline="0">
                <a:solidFill>
                  <a:srgbClr val="003A3D"/>
                </a:solidFill>
                <a:latin typeface="Helvetica" panose="020B0604020202020204" pitchFamily="34" charset="0"/>
                <a:cs typeface="Helvetica" panose="020B0604020202020204" pitchFamily="34" charset="0"/>
              </a:defRPr>
            </a:lvl1pPr>
            <a:lvl2pPr>
              <a:defRPr sz="2200">
                <a:solidFill>
                  <a:srgbClr val="003A3D"/>
                </a:solidFill>
                <a:latin typeface="Helvetica" panose="020B0604020202020204" pitchFamily="34" charset="0"/>
                <a:cs typeface="Helvetica" panose="020B0604020202020204" pitchFamily="34" charset="0"/>
              </a:defRPr>
            </a:lvl2pPr>
            <a:lvl3pPr>
              <a:defRPr>
                <a:solidFill>
                  <a:srgbClr val="003A3D"/>
                </a:solidFill>
                <a:latin typeface="Helvetica" panose="020B0604020202020204" pitchFamily="34" charset="0"/>
                <a:cs typeface="Helvetica" panose="020B0604020202020204" pitchFamily="34" charset="0"/>
              </a:defRPr>
            </a:lvl3pPr>
            <a:lvl4pPr>
              <a:defRPr>
                <a:solidFill>
                  <a:srgbClr val="003A3D"/>
                </a:solidFill>
                <a:latin typeface="Helvetica" panose="020B0604020202020204" pitchFamily="34" charset="0"/>
                <a:cs typeface="Helvetica" panose="020B0604020202020204" pitchFamily="34" charset="0"/>
              </a:defRPr>
            </a:lvl4pPr>
            <a:lvl5pPr>
              <a:defRPr>
                <a:solidFill>
                  <a:srgbClr val="003A3D"/>
                </a:solidFill>
                <a:latin typeface="Helvetica" panose="020B0604020202020204" pitchFamily="34" charset="0"/>
                <a:cs typeface="Helvetica" panose="020B0604020202020204" pitchFamily="34" charset="0"/>
              </a:defRPr>
            </a:lvl5pPr>
          </a:lstStyle>
          <a:p>
            <a:pPr lvl="0"/>
            <a:r>
              <a:rPr lang="fr-FR" dirty="0"/>
              <a:t>Cliquez pour modifier les styles du texte langue 2</a:t>
            </a:r>
          </a:p>
          <a:p>
            <a:pPr lvl="1"/>
            <a:r>
              <a:rPr lang="fr-FR" dirty="0"/>
              <a:t>Deuxième niveau</a:t>
            </a:r>
          </a:p>
          <a:p>
            <a:pPr lvl="2"/>
            <a:r>
              <a:rPr lang="fr-FR" dirty="0"/>
              <a:t>Troisième niveau</a:t>
            </a:r>
          </a:p>
          <a:p>
            <a:pPr lvl="3"/>
            <a:r>
              <a:rPr lang="fr-FR" dirty="0"/>
              <a:t>Quatrième niveau</a:t>
            </a:r>
          </a:p>
        </p:txBody>
      </p:sp>
    </p:spTree>
    <p:extLst>
      <p:ext uri="{BB962C8B-B14F-4D97-AF65-F5344CB8AC3E}">
        <p14:creationId xmlns:p14="http://schemas.microsoft.com/office/powerpoint/2010/main" val="3015946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838200" y="6356351"/>
            <a:ext cx="2743200" cy="365125"/>
          </a:xfrm>
          <a:prstGeom prst="rect">
            <a:avLst/>
          </a:prstGeom>
        </p:spPr>
        <p:txBody>
          <a:bodyPr/>
          <a:lstStyle/>
          <a:p>
            <a:endParaRPr lang="fr-FR"/>
          </a:p>
        </p:txBody>
      </p:sp>
      <p:sp>
        <p:nvSpPr>
          <p:cNvPr id="3" name="Espace réservé du pied de page 2"/>
          <p:cNvSpPr>
            <a:spLocks noGrp="1"/>
          </p:cNvSpPr>
          <p:nvPr>
            <p:ph type="ftr" sz="quarter" idx="11"/>
          </p:nvPr>
        </p:nvSpPr>
        <p:spPr>
          <a:xfrm>
            <a:off x="4038600" y="6356351"/>
            <a:ext cx="4114800" cy="365125"/>
          </a:xfrm>
          <a:prstGeom prst="rect">
            <a:avLst/>
          </a:prstGeom>
        </p:spPr>
        <p:txBody>
          <a:bodyPr/>
          <a:lstStyle/>
          <a:p>
            <a:endParaRPr lang="fr-FR" dirty="0"/>
          </a:p>
        </p:txBody>
      </p:sp>
    </p:spTree>
    <p:extLst>
      <p:ext uri="{BB962C8B-B14F-4D97-AF65-F5344CB8AC3E}">
        <p14:creationId xmlns:p14="http://schemas.microsoft.com/office/powerpoint/2010/main" val="607155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867287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40318" y="457200"/>
            <a:ext cx="393276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a:xfrm>
            <a:off x="838200" y="6356351"/>
            <a:ext cx="2743200" cy="365125"/>
          </a:xfrm>
          <a:prstGeom prst="rect">
            <a:avLst/>
          </a:prstGeom>
        </p:spPr>
        <p:txBody>
          <a:bodyPr/>
          <a:lstStyle/>
          <a:p>
            <a:endParaRPr lang="fr-FR"/>
          </a:p>
        </p:txBody>
      </p:sp>
      <p:sp>
        <p:nvSpPr>
          <p:cNvPr id="6" name="Espace réservé du pied de page 5"/>
          <p:cNvSpPr>
            <a:spLocks noGrp="1"/>
          </p:cNvSpPr>
          <p:nvPr>
            <p:ph type="ftr" sz="quarter" idx="11"/>
          </p:nvPr>
        </p:nvSpPr>
        <p:spPr>
          <a:xfrm>
            <a:off x="4038600" y="6356351"/>
            <a:ext cx="4114800" cy="365125"/>
          </a:xfrm>
          <a:prstGeom prst="rect">
            <a:avLst/>
          </a:prstGeom>
        </p:spPr>
        <p:txBody>
          <a:bodyPr/>
          <a:lstStyle/>
          <a:p>
            <a:endParaRPr lang="fr-FR"/>
          </a:p>
        </p:txBody>
      </p:sp>
      <p:sp>
        <p:nvSpPr>
          <p:cNvPr id="7" name="Espace réservé du numéro de diapositive 6"/>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086310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3336711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1"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1" y="365125"/>
            <a:ext cx="76835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838200" y="6356351"/>
            <a:ext cx="2743200" cy="365125"/>
          </a:xfrm>
          <a:prstGeom prst="rect">
            <a:avLst/>
          </a:prstGeom>
        </p:spPr>
        <p:txBody>
          <a:bodyPr/>
          <a:lstStyle/>
          <a:p>
            <a:endParaRPr lang="fr-FR"/>
          </a:p>
        </p:txBody>
      </p:sp>
      <p:sp>
        <p:nvSpPr>
          <p:cNvPr id="5" name="Espace réservé du pied de page 4"/>
          <p:cNvSpPr>
            <a:spLocks noGrp="1"/>
          </p:cNvSpPr>
          <p:nvPr>
            <p:ph type="ftr" sz="quarter" idx="11"/>
          </p:nvPr>
        </p:nvSpPr>
        <p:spPr>
          <a:xfrm>
            <a:off x="4038600" y="6356351"/>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10600" y="6356351"/>
            <a:ext cx="2743200" cy="365125"/>
          </a:xfrm>
          <a:prstGeom prst="rect">
            <a:avLst/>
          </a:prstGeom>
        </p:spPr>
        <p:txBody>
          <a:bodyPr/>
          <a:lstStyle/>
          <a:p>
            <a:fld id="{3AB0E3E7-4195-4119-9D79-A94E31974CF6}" type="slidenum">
              <a:rPr lang="fr-FR" smtClean="0"/>
              <a:t>‹#›</a:t>
            </a:fld>
            <a:endParaRPr lang="fr-FR"/>
          </a:p>
        </p:txBody>
      </p:sp>
    </p:spTree>
    <p:extLst>
      <p:ext uri="{BB962C8B-B14F-4D97-AF65-F5344CB8AC3E}">
        <p14:creationId xmlns:p14="http://schemas.microsoft.com/office/powerpoint/2010/main" val="2967554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27398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V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0548944" y="6453336"/>
            <a:ext cx="731632" cy="265380"/>
          </a:xfrm>
        </p:spPr>
        <p:txBody>
          <a:bodyPr/>
          <a:lstStyle>
            <a:lvl1pPr>
              <a:defRPr/>
            </a:lvl1pPr>
          </a:lstStyle>
          <a:p>
            <a:fld id="{909F9C45-E28D-47DF-B52A-7354E6A13CC7}" type="slidenum">
              <a:rPr lang="fr-FR" smtClean="0">
                <a:solidFill>
                  <a:prstClr val="black">
                    <a:tint val="75000"/>
                  </a:prstClr>
                </a:solidFill>
              </a:rPr>
              <a:pPr/>
              <a:t>‹#›</a:t>
            </a:fld>
            <a:endParaRPr lang="fr-FR" dirty="0">
              <a:solidFill>
                <a:prstClr val="black">
                  <a:tint val="75000"/>
                </a:prstClr>
              </a:solidFill>
            </a:endParaRPr>
          </a:p>
        </p:txBody>
      </p:sp>
      <p:sp>
        <p:nvSpPr>
          <p:cNvPr id="2" name="Titre 1"/>
          <p:cNvSpPr>
            <a:spLocks noGrp="1"/>
          </p:cNvSpPr>
          <p:nvPr>
            <p:ph type="title"/>
          </p:nvPr>
        </p:nvSpPr>
        <p:spPr>
          <a:xfrm>
            <a:off x="1295467" y="116632"/>
            <a:ext cx="8064896" cy="576064"/>
          </a:xfrm>
          <a:prstGeom prst="rect">
            <a:avLst/>
          </a:prstGeom>
        </p:spPr>
        <p:txBody>
          <a:bodyPr/>
          <a:lstStyle>
            <a:lvl1pPr>
              <a:defRPr sz="3600" b="1">
                <a:latin typeface="Garamond" panose="02020404030301010803" pitchFamily="18" charset="0"/>
              </a:defRPr>
            </a:lvl1pPr>
          </a:lstStyle>
          <a:p>
            <a:r>
              <a:rPr lang="fr-FR" dirty="0"/>
              <a:t>Modifiez le style du titre</a:t>
            </a:r>
          </a:p>
        </p:txBody>
      </p:sp>
    </p:spTree>
    <p:extLst>
      <p:ext uri="{BB962C8B-B14F-4D97-AF65-F5344CB8AC3E}">
        <p14:creationId xmlns:p14="http://schemas.microsoft.com/office/powerpoint/2010/main" val="1437531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image" Target="../media/image6.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4.png"/><Relationship Id="rId3" Type="http://schemas.openxmlformats.org/officeDocument/2006/relationships/slideLayout" Target="../slideLayouts/slideLayout17.xml"/><Relationship Id="rId21" Type="http://schemas.openxmlformats.org/officeDocument/2006/relationships/image" Target="../media/image12.jpeg"/><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9.jpeg"/><Relationship Id="rId2" Type="http://schemas.openxmlformats.org/officeDocument/2006/relationships/slideLayout" Target="../slideLayouts/slideLayout16.xml"/><Relationship Id="rId16" Type="http://schemas.openxmlformats.org/officeDocument/2006/relationships/image" Target="../media/image8.jpeg"/><Relationship Id="rId20" Type="http://schemas.openxmlformats.org/officeDocument/2006/relationships/image" Target="../media/image11.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19" Type="http://schemas.openxmlformats.org/officeDocument/2006/relationships/image" Target="../media/image10.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4" name="Slide Number Placeholder 5"/>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25" name="Rectangle 24"/>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sp>
        <p:nvSpPr>
          <p:cNvPr id="33" name="Rectangle 32"/>
          <p:cNvSpPr/>
          <p:nvPr userDrawn="1"/>
        </p:nvSpPr>
        <p:spPr>
          <a:xfrm>
            <a:off x="9552384" y="79082"/>
            <a:ext cx="2496277"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2" name="Espace réservé du titre 1"/>
          <p:cNvSpPr>
            <a:spLocks noGrp="1"/>
          </p:cNvSpPr>
          <p:nvPr>
            <p:ph type="title"/>
          </p:nvPr>
        </p:nvSpPr>
        <p:spPr>
          <a:xfrm>
            <a:off x="1067661" y="145672"/>
            <a:ext cx="8341385" cy="556951"/>
          </a:xfrm>
          <a:prstGeom prst="rect">
            <a:avLst/>
          </a:prstGeom>
        </p:spPr>
        <p:txBody>
          <a:bodyPr vert="horz" lIns="91440" tIns="45720" rIns="91440" bIns="45720" rtlCol="0" anchor="ctr">
            <a:noAutofit/>
          </a:bodyPr>
          <a:lstStyle/>
          <a:p>
            <a:r>
              <a:rPr lang="fr-FR" dirty="0"/>
              <a:t>Modifiez le style du titre</a:t>
            </a:r>
          </a:p>
        </p:txBody>
      </p:sp>
      <p:pic>
        <p:nvPicPr>
          <p:cNvPr id="5" name="Picture 4"/>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0037" y="79082"/>
            <a:ext cx="831388" cy="623541"/>
          </a:xfrm>
          <a:prstGeom prst="rect">
            <a:avLst/>
          </a:prstGeom>
        </p:spPr>
      </p:pic>
      <p:grpSp>
        <p:nvGrpSpPr>
          <p:cNvPr id="17" name="Group 16"/>
          <p:cNvGrpSpPr>
            <a:grpSpLocks noChangeAspect="1"/>
          </p:cNvGrpSpPr>
          <p:nvPr userDrawn="1"/>
        </p:nvGrpSpPr>
        <p:grpSpPr>
          <a:xfrm>
            <a:off x="9767361" y="78717"/>
            <a:ext cx="2068231" cy="566167"/>
            <a:chOff x="5364797" y="34608"/>
            <a:chExt cx="2212975" cy="807720"/>
          </a:xfrm>
        </p:grpSpPr>
        <p:pic>
          <p:nvPicPr>
            <p:cNvPr id="18" name="Picture 17" descr="https://pbs.twimg.com/profile_images/1284047522/FT_Logo_small_square_400x400.png"/>
            <p:cNvPicPr>
              <a:picLocks noChangeAspect="1"/>
            </p:cNvPicPr>
            <p:nvPr/>
          </p:nvPicPr>
          <p:blipFill rotWithShape="1">
            <a:blip r:embed="rId17" cstate="print">
              <a:extLst>
                <a:ext uri="{28A0092B-C50C-407E-A947-70E740481C1C}">
                  <a14:useLocalDpi xmlns:a14="http://schemas.microsoft.com/office/drawing/2010/main" val="0"/>
                </a:ext>
              </a:extLst>
            </a:blip>
            <a:srcRect l="10548" r="9159"/>
            <a:stretch/>
          </p:blipFill>
          <p:spPr bwMode="auto">
            <a:xfrm>
              <a:off x="6131242" y="75248"/>
              <a:ext cx="576580" cy="718185"/>
            </a:xfrm>
            <a:prstGeom prst="rect">
              <a:avLst/>
            </a:prstGeom>
            <a:noFill/>
            <a:ln>
              <a:noFill/>
            </a:ln>
          </p:spPr>
        </p:pic>
        <p:pic>
          <p:nvPicPr>
            <p:cNvPr id="19" name="Picture 18" descr="https://lh4.googleusercontent.com/-t990-x0zvus/AAAAAAAAAAI/AAAAAAAADFs/Vhp03ltg5N4/s0-c-k-no-ns/photo.jpg"/>
            <p:cNvPicPr>
              <a:picLocks noChangeAspect="1"/>
            </p:cNvPicPr>
            <p:nvPr/>
          </p:nvPicPr>
          <p:blipFill rotWithShape="1">
            <a:blip r:embed="rId18" cstate="print">
              <a:extLst>
                <a:ext uri="{28A0092B-C50C-407E-A947-70E740481C1C}">
                  <a14:useLocalDpi xmlns:a14="http://schemas.microsoft.com/office/drawing/2010/main" val="0"/>
                </a:ext>
              </a:extLst>
            </a:blip>
            <a:srcRect l="15250" t="7936" r="16335" b="11524"/>
            <a:stretch/>
          </p:blipFill>
          <p:spPr bwMode="auto">
            <a:xfrm>
              <a:off x="5364797" y="34608"/>
              <a:ext cx="681355" cy="791845"/>
            </a:xfrm>
            <a:prstGeom prst="rect">
              <a:avLst/>
            </a:prstGeom>
            <a:noFill/>
            <a:ln>
              <a:noFill/>
            </a:ln>
          </p:spPr>
        </p:pic>
        <p:pic>
          <p:nvPicPr>
            <p:cNvPr id="20" name="Picture 19" descr="../4_communication/0_logos/logo/biotopelogomail.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6785927" y="50483"/>
              <a:ext cx="791845" cy="791845"/>
            </a:xfrm>
            <a:prstGeom prst="rect">
              <a:avLst/>
            </a:prstGeom>
            <a:noFill/>
            <a:ln>
              <a:noFill/>
            </a:ln>
          </p:spPr>
        </p:pic>
      </p:grpSp>
      <p:grpSp>
        <p:nvGrpSpPr>
          <p:cNvPr id="21" name="Group 20"/>
          <p:cNvGrpSpPr>
            <a:grpSpLocks noChangeAspect="1"/>
          </p:cNvGrpSpPr>
          <p:nvPr userDrawn="1"/>
        </p:nvGrpSpPr>
        <p:grpSpPr>
          <a:xfrm>
            <a:off x="92294" y="6329385"/>
            <a:ext cx="2938289" cy="499099"/>
            <a:chOff x="1566227" y="87948"/>
            <a:chExt cx="3496310" cy="791845"/>
          </a:xfrm>
        </p:grpSpPr>
        <p:pic>
          <p:nvPicPr>
            <p:cNvPr id="22" name="Image 3"/>
            <p:cNvPicPr>
              <a:picLocks noChangeAspect="1"/>
            </p:cNvPicPr>
            <p:nvPr/>
          </p:nvPicPr>
          <p:blipFill rotWithShape="1">
            <a:blip r:embed="rId20"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3" name="Image 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26" name="Picture 25" descr="C:\Users\Hugo Rainey\Documents\COMBO Project\Media &amp; Communications\Logos\AFD\image_galleryCAAVZY69.png"/>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4085010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2" r:id="rId9"/>
    <p:sldLayoutId id="2147483683" r:id="rId10"/>
    <p:sldLayoutId id="2147483684" r:id="rId11"/>
    <p:sldLayoutId id="2147483685" r:id="rId12"/>
    <p:sldLayoutId id="2147483686" r:id="rId13"/>
    <p:sldLayoutId id="2147483687" r:id="rId14"/>
  </p:sldLayoutIdLst>
  <p:hf sldNum="0" hdr="0" ftr="0" dt="0"/>
  <p:txStyles>
    <p:titleStyle>
      <a:lvl1pPr algn="l" defTabSz="914400" rtl="0" eaLnBrk="1" latinLnBrk="0" hangingPunct="1">
        <a:lnSpc>
          <a:spcPct val="90000"/>
        </a:lnSpc>
        <a:spcBef>
          <a:spcPct val="0"/>
        </a:spcBef>
        <a:buNone/>
        <a:defRPr sz="4000" b="0" kern="120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2/17/2020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Slide Number Placeholder 5">
            <a:extLst>
              <a:ext uri="{FF2B5EF4-FFF2-40B4-BE49-F238E27FC236}">
                <a16:creationId xmlns:a16="http://schemas.microsoft.com/office/drawing/2014/main" id="{EEA2E753-0B2B-44B2-930B-0A00B3FEF5C7}"/>
              </a:ext>
            </a:extLst>
          </p:cNvPr>
          <p:cNvSpPr txBox="1">
            <a:spLocks/>
          </p:cNvSpPr>
          <p:nvPr userDrawn="1"/>
        </p:nvSpPr>
        <p:spPr>
          <a:xfrm>
            <a:off x="10548944" y="6439402"/>
            <a:ext cx="804856" cy="27931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E87FF-3012-4A0A-BEF1-7570441C9250}" type="slidenum">
              <a:rPr lang="fr-FR" sz="1200" smtClean="0">
                <a:solidFill>
                  <a:prstClr val="black">
                    <a:tint val="75000"/>
                  </a:prstClr>
                </a:solidFill>
              </a:rPr>
              <a:pPr/>
              <a:t>‹#›</a:t>
            </a:fld>
            <a:endParaRPr lang="fr-FR" sz="1200" dirty="0">
              <a:solidFill>
                <a:prstClr val="black">
                  <a:tint val="75000"/>
                </a:prstClr>
              </a:solidFill>
            </a:endParaRPr>
          </a:p>
        </p:txBody>
      </p:sp>
      <p:sp>
        <p:nvSpPr>
          <p:cNvPr id="8" name="Rectangle 7">
            <a:extLst>
              <a:ext uri="{FF2B5EF4-FFF2-40B4-BE49-F238E27FC236}">
                <a16:creationId xmlns:a16="http://schemas.microsoft.com/office/drawing/2014/main" id="{2324E298-72CD-450B-8436-1C1B1ABA12F0}"/>
              </a:ext>
            </a:extLst>
          </p:cNvPr>
          <p:cNvSpPr>
            <a:spLocks noChangeArrowheads="1"/>
          </p:cNvSpPr>
          <p:nvPr userDrawn="1"/>
        </p:nvSpPr>
        <p:spPr bwMode="auto">
          <a:xfrm>
            <a:off x="0" y="-27384"/>
            <a:ext cx="12192000" cy="822960"/>
          </a:xfrm>
          <a:prstGeom prst="rect">
            <a:avLst/>
          </a:prstGeom>
          <a:solidFill>
            <a:schemeClr val="accent6">
              <a:lumMod val="75000"/>
            </a:schemeClr>
          </a:solidFill>
          <a:ln w="19050">
            <a:noFill/>
            <a:miter lim="800000"/>
            <a:headEnd/>
            <a:tailEnd/>
          </a:ln>
        </p:spPr>
        <p:txBody>
          <a:bodyPr wrap="none" anchor="ctr"/>
          <a:lstStyle/>
          <a:p>
            <a:pPr eaLnBrk="0" hangingPunct="0">
              <a:lnSpc>
                <a:spcPct val="105000"/>
              </a:lnSpc>
              <a:spcBef>
                <a:spcPct val="20000"/>
              </a:spcBef>
              <a:defRPr/>
            </a:pPr>
            <a:endParaRPr lang="en-GB" sz="1800" kern="0">
              <a:solidFill>
                <a:srgbClr val="00B050"/>
              </a:solidFill>
            </a:endParaRPr>
          </a:p>
        </p:txBody>
      </p:sp>
      <p:pic>
        <p:nvPicPr>
          <p:cNvPr id="20" name="Picture 19">
            <a:extLst>
              <a:ext uri="{FF2B5EF4-FFF2-40B4-BE49-F238E27FC236}">
                <a16:creationId xmlns:a16="http://schemas.microsoft.com/office/drawing/2014/main" id="{2B9519DC-30F0-45C2-B6EC-314EFD2EF7E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2294" y="79082"/>
            <a:ext cx="623541" cy="623541"/>
          </a:xfrm>
          <a:prstGeom prst="rect">
            <a:avLst/>
          </a:prstGeom>
        </p:spPr>
      </p:pic>
      <p:grpSp>
        <p:nvGrpSpPr>
          <p:cNvPr id="25" name="Group 24">
            <a:extLst>
              <a:ext uri="{FF2B5EF4-FFF2-40B4-BE49-F238E27FC236}">
                <a16:creationId xmlns:a16="http://schemas.microsoft.com/office/drawing/2014/main" id="{DB2EF246-FC36-4221-B181-7482C86BA41B}"/>
              </a:ext>
            </a:extLst>
          </p:cNvPr>
          <p:cNvGrpSpPr/>
          <p:nvPr userDrawn="1"/>
        </p:nvGrpSpPr>
        <p:grpSpPr>
          <a:xfrm>
            <a:off x="10215158" y="79082"/>
            <a:ext cx="1854927" cy="631903"/>
            <a:chOff x="9875520" y="79082"/>
            <a:chExt cx="1854927" cy="631903"/>
          </a:xfrm>
        </p:grpSpPr>
        <p:sp>
          <p:nvSpPr>
            <p:cNvPr id="9" name="Rectangle 8">
              <a:extLst>
                <a:ext uri="{FF2B5EF4-FFF2-40B4-BE49-F238E27FC236}">
                  <a16:creationId xmlns:a16="http://schemas.microsoft.com/office/drawing/2014/main" id="{AC1501C8-AC5B-49C4-8843-DE12951DFD43}"/>
                </a:ext>
              </a:extLst>
            </p:cNvPr>
            <p:cNvSpPr/>
            <p:nvPr userDrawn="1"/>
          </p:nvSpPr>
          <p:spPr>
            <a:xfrm>
              <a:off x="9875521" y="79082"/>
              <a:ext cx="1854926" cy="6235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21" name="Group 20">
              <a:extLst>
                <a:ext uri="{FF2B5EF4-FFF2-40B4-BE49-F238E27FC236}">
                  <a16:creationId xmlns:a16="http://schemas.microsoft.com/office/drawing/2014/main" id="{9E6204AA-F7ED-45BA-9987-81C74FB357FE}"/>
                </a:ext>
              </a:extLst>
            </p:cNvPr>
            <p:cNvGrpSpPr>
              <a:grpSpLocks noChangeAspect="1"/>
            </p:cNvGrpSpPr>
            <p:nvPr userDrawn="1"/>
          </p:nvGrpSpPr>
          <p:grpSpPr>
            <a:xfrm>
              <a:off x="9875520" y="86684"/>
              <a:ext cx="1854926" cy="624301"/>
              <a:chOff x="2483768" y="1737508"/>
              <a:chExt cx="2830071" cy="952501"/>
            </a:xfrm>
          </p:grpSpPr>
          <p:pic>
            <p:nvPicPr>
              <p:cNvPr id="22" name="Picture 21">
                <a:extLst>
                  <a:ext uri="{FF2B5EF4-FFF2-40B4-BE49-F238E27FC236}">
                    <a16:creationId xmlns:a16="http://schemas.microsoft.com/office/drawing/2014/main" id="{EF087B1B-7B33-4495-BBBD-1DF8C6F0000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83768" y="1744880"/>
                <a:ext cx="936104" cy="936104"/>
              </a:xfrm>
              <a:prstGeom prst="rect">
                <a:avLst/>
              </a:prstGeom>
            </p:spPr>
          </p:pic>
          <p:pic>
            <p:nvPicPr>
              <p:cNvPr id="23" name="Picture 22">
                <a:extLst>
                  <a:ext uri="{FF2B5EF4-FFF2-40B4-BE49-F238E27FC236}">
                    <a16:creationId xmlns:a16="http://schemas.microsoft.com/office/drawing/2014/main" id="{7F9C8ABD-FFC7-440A-88F0-B33FF53CE9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531127" y="1737508"/>
                <a:ext cx="952500" cy="952501"/>
              </a:xfrm>
              <a:prstGeom prst="rect">
                <a:avLst/>
              </a:prstGeom>
            </p:spPr>
          </p:pic>
          <p:pic>
            <p:nvPicPr>
              <p:cNvPr id="24" name="Picture 23">
                <a:extLst>
                  <a:ext uri="{FF2B5EF4-FFF2-40B4-BE49-F238E27FC236}">
                    <a16:creationId xmlns:a16="http://schemas.microsoft.com/office/drawing/2014/main" id="{1FA8E6BF-A56C-449B-A9B0-33269485644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644008" y="1814578"/>
                <a:ext cx="669831" cy="805408"/>
              </a:xfrm>
              <a:prstGeom prst="rect">
                <a:avLst/>
              </a:prstGeom>
            </p:spPr>
          </p:pic>
        </p:grpSp>
      </p:grpSp>
      <p:grpSp>
        <p:nvGrpSpPr>
          <p:cNvPr id="27" name="Group 26">
            <a:extLst>
              <a:ext uri="{FF2B5EF4-FFF2-40B4-BE49-F238E27FC236}">
                <a16:creationId xmlns:a16="http://schemas.microsoft.com/office/drawing/2014/main" id="{4BDA8A6E-7364-4707-A8BB-273E79DF6C1B}"/>
              </a:ext>
            </a:extLst>
          </p:cNvPr>
          <p:cNvGrpSpPr>
            <a:grpSpLocks noChangeAspect="1"/>
          </p:cNvGrpSpPr>
          <p:nvPr userDrawn="1"/>
        </p:nvGrpSpPr>
        <p:grpSpPr>
          <a:xfrm>
            <a:off x="92295" y="6153841"/>
            <a:ext cx="2494152" cy="564876"/>
            <a:chOff x="1566227" y="87948"/>
            <a:chExt cx="3496310" cy="791845"/>
          </a:xfrm>
        </p:grpSpPr>
        <p:pic>
          <p:nvPicPr>
            <p:cNvPr id="28" name="Image 3">
              <a:extLst>
                <a:ext uri="{FF2B5EF4-FFF2-40B4-BE49-F238E27FC236}">
                  <a16:creationId xmlns:a16="http://schemas.microsoft.com/office/drawing/2014/main" id="{800B7ECD-0DA9-42F9-98FC-FE74C8B035F7}"/>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29" name="Image 5">
              <a:extLst>
                <a:ext uri="{FF2B5EF4-FFF2-40B4-BE49-F238E27FC236}">
                  <a16:creationId xmlns:a16="http://schemas.microsoft.com/office/drawing/2014/main" id="{BBCDD92C-052E-41A1-8EE9-A411666F7A7E}"/>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30" name="Picture 29" descr="C:\Users\Hugo Rainey\Documents\COMBO Project\Media &amp; Communications\Logos\AFD\image_galleryCAAVZY69.png">
              <a:extLst>
                <a:ext uri="{FF2B5EF4-FFF2-40B4-BE49-F238E27FC236}">
                  <a16:creationId xmlns:a16="http://schemas.microsoft.com/office/drawing/2014/main" id="{C3544411-068D-4222-B208-DB44E221D440}"/>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Tree>
    <p:extLst>
      <p:ext uri="{BB962C8B-B14F-4D97-AF65-F5344CB8AC3E}">
        <p14:creationId xmlns:p14="http://schemas.microsoft.com/office/powerpoint/2010/main" val="119008471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15" r:id="rId12"/>
    <p:sldLayoutId id="2147483718" r:id="rId13"/>
    <p:sldLayoutId id="2147483719"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63.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2875" y="787843"/>
            <a:ext cx="12744450" cy="6174931"/>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717319" y="1435375"/>
            <a:ext cx="7103206" cy="2800767"/>
          </a:xfrm>
          <a:prstGeom prst="rect">
            <a:avLst/>
          </a:prstGeom>
          <a:noFill/>
        </p:spPr>
        <p:txBody>
          <a:bodyPr wrap="square" rtlCol="0">
            <a:spAutoFit/>
          </a:bodyPr>
          <a:lstStyle/>
          <a:p>
            <a:pPr algn="ctr" defTabSz="768111"/>
            <a:r>
              <a:rPr lang="en-GB" sz="2400" dirty="0">
                <a:latin typeface="Calibri" panose="020F0502020204030204" pitchFamily="34" charset="0"/>
              </a:rPr>
              <a:t>Training Modules for Applying the Mitigation Hierarchy: </a:t>
            </a:r>
          </a:p>
          <a:p>
            <a:pPr algn="ctr" defTabSz="768111"/>
            <a:r>
              <a:rPr lang="en-GB" sz="2400" dirty="0">
                <a:latin typeface="Calibri" panose="020F0502020204030204" pitchFamily="34" charset="0"/>
              </a:rPr>
              <a:t>Planning Policy and Projects for No Net Loss or a Net Gain of Biodiversity</a:t>
            </a:r>
          </a:p>
          <a:p>
            <a:pPr algn="ctr" defTabSz="768111"/>
            <a:endParaRPr lang="fr-FR" sz="2400" b="1" dirty="0">
              <a:latin typeface="Calibri" panose="020F0502020204030204" pitchFamily="34" charset="0"/>
            </a:endParaRPr>
          </a:p>
          <a:p>
            <a:pPr algn="ctr" defTabSz="768111"/>
            <a:r>
              <a:rPr lang="fr-FR" sz="2800" b="1" dirty="0" smtClean="0">
                <a:solidFill>
                  <a:schemeClr val="bg1"/>
                </a:solidFill>
                <a:latin typeface="Calibri" panose="020F0502020204030204" pitchFamily="34" charset="0"/>
              </a:rPr>
              <a:t>Module 20</a:t>
            </a:r>
          </a:p>
          <a:p>
            <a:pPr algn="ctr" defTabSz="768111"/>
            <a:r>
              <a:rPr lang="fr-FR" sz="2800" b="1" dirty="0" err="1" smtClean="0">
                <a:solidFill>
                  <a:schemeClr val="bg1"/>
                </a:solidFill>
                <a:latin typeface="Calibri" panose="020F0502020204030204" pitchFamily="34" charset="0"/>
              </a:rPr>
              <a:t>Exercises</a:t>
            </a:r>
            <a:endParaRPr lang="fr-FR" sz="2400" b="1" dirty="0" smtClean="0">
              <a:latin typeface="Calibri" panose="020F0502020204030204" pitchFamily="34" charset="0"/>
            </a:endParaRPr>
          </a:p>
          <a:p>
            <a:pPr algn="ctr" defTabSz="768111"/>
            <a:endParaRPr lang="fr-FR" sz="2400" b="1" dirty="0">
              <a:latin typeface="Calibri" panose="020F0502020204030204" pitchFamily="34" charset="0"/>
            </a:endParaRPr>
          </a:p>
        </p:txBody>
      </p:sp>
      <p:grpSp>
        <p:nvGrpSpPr>
          <p:cNvPr id="12" name="Group 11"/>
          <p:cNvGrpSpPr>
            <a:grpSpLocks noChangeAspect="1"/>
          </p:cNvGrpSpPr>
          <p:nvPr/>
        </p:nvGrpSpPr>
        <p:grpSpPr>
          <a:xfrm>
            <a:off x="8795631" y="6008184"/>
            <a:ext cx="3271941" cy="741030"/>
            <a:chOff x="1566227" y="87948"/>
            <a:chExt cx="3496310" cy="791845"/>
          </a:xfrm>
        </p:grpSpPr>
        <p:pic>
          <p:nvPicPr>
            <p:cNvPr id="13" name="Image 3"/>
            <p:cNvPicPr>
              <a:picLocks noChangeAspect="1"/>
            </p:cNvPicPr>
            <p:nvPr/>
          </p:nvPicPr>
          <p:blipFill rotWithShape="1">
            <a:blip r:embed="rId3">
              <a:extLst>
                <a:ext uri="{28A0092B-C50C-407E-A947-70E740481C1C}">
                  <a14:useLocalDpi xmlns:a14="http://schemas.microsoft.com/office/drawing/2010/main" val="0"/>
                </a:ext>
              </a:extLst>
            </a:blip>
            <a:srcRect l="8270" r="10472"/>
            <a:stretch/>
          </p:blipFill>
          <p:spPr>
            <a:xfrm>
              <a:off x="3165157" y="120968"/>
              <a:ext cx="581025" cy="719455"/>
            </a:xfrm>
            <a:prstGeom prst="rect">
              <a:avLst/>
            </a:prstGeom>
          </p:spPr>
        </p:pic>
        <p:pic>
          <p:nvPicPr>
            <p:cNvPr id="14"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4932" y="122238"/>
              <a:ext cx="1157605" cy="647700"/>
            </a:xfrm>
            <a:prstGeom prst="rect">
              <a:avLst/>
            </a:prstGeom>
          </p:spPr>
        </p:pic>
        <p:pic>
          <p:nvPicPr>
            <p:cNvPr id="15" name="Picture 14" descr="C:\Users\Hugo Rainey\Documents\COMBO Project\Media &amp; Communications\Logos\AFD\image_galleryCAAVZY69.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6227" y="87948"/>
              <a:ext cx="1582420" cy="791845"/>
            </a:xfrm>
            <a:prstGeom prst="rect">
              <a:avLst/>
            </a:prstGeom>
            <a:noFill/>
            <a:ln>
              <a:noFill/>
            </a:ln>
          </p:spPr>
        </p:pic>
      </p:grpSp>
      <p:sp>
        <p:nvSpPr>
          <p:cNvPr id="17" name="TextBox 16"/>
          <p:cNvSpPr txBox="1"/>
          <p:nvPr/>
        </p:nvSpPr>
        <p:spPr>
          <a:xfrm>
            <a:off x="1643825" y="141513"/>
            <a:ext cx="8338375" cy="646331"/>
          </a:xfrm>
          <a:prstGeom prst="rect">
            <a:avLst/>
          </a:prstGeom>
          <a:noFill/>
        </p:spPr>
        <p:txBody>
          <a:bodyPr wrap="square" rtlCol="0">
            <a:spAutoFit/>
          </a:bodyPr>
          <a:lstStyle/>
          <a:p>
            <a:pPr algn="ctr" defTabSz="768111"/>
            <a:r>
              <a:rPr lang="fr-FR" sz="3600" b="1" dirty="0" smtClean="0">
                <a:solidFill>
                  <a:schemeClr val="bg1"/>
                </a:solidFill>
                <a:latin typeface="Calibri" panose="020F0502020204030204" pitchFamily="34" charset="0"/>
              </a:rPr>
              <a:t>Module 20 - </a:t>
            </a:r>
            <a:r>
              <a:rPr lang="fr-FR" sz="3600" b="1" dirty="0" err="1" smtClean="0">
                <a:solidFill>
                  <a:schemeClr val="bg1"/>
                </a:solidFill>
                <a:latin typeface="Calibri" panose="020F0502020204030204" pitchFamily="34" charset="0"/>
              </a:rPr>
              <a:t>Exercises</a:t>
            </a:r>
            <a:endParaRPr lang="pt-PT" sz="3600" b="1" dirty="0">
              <a:solidFill>
                <a:schemeClr val="bg1"/>
              </a:solidFill>
              <a:latin typeface="Calibri" panose="020F0502020204030204" pitchFamily="34" charset="0"/>
            </a:endParaRPr>
          </a:p>
        </p:txBody>
      </p:sp>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110" y="1652429"/>
            <a:ext cx="3708224" cy="3708224"/>
          </a:xfrm>
          <a:prstGeom prst="rect">
            <a:avLst/>
          </a:prstGeom>
          <a:ln>
            <a:noFill/>
          </a:ln>
        </p:spPr>
      </p:pic>
    </p:spTree>
    <p:extLst>
      <p:ext uri="{BB962C8B-B14F-4D97-AF65-F5344CB8AC3E}">
        <p14:creationId xmlns:p14="http://schemas.microsoft.com/office/powerpoint/2010/main" val="572676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2351584" y="-88993"/>
            <a:ext cx="6120680" cy="925705"/>
          </a:xfrm>
          <a:prstGeom prst="rect">
            <a:avLst/>
          </a:prstGeom>
        </p:spPr>
        <p:txBody>
          <a:bodyPr vert="horz" lIns="91440" tIns="45720" rIns="91440" bIns="45720" rtlCol="0" anchor="ctr">
            <a:normAutofit/>
          </a:bodyPr>
          <a:lstStyle>
            <a:defPPr>
              <a:defRPr lang="en-US"/>
            </a:defPPr>
            <a:lvl1pPr marR="0" lvl="0" indent="0" algn="ctr" fontAlgn="auto">
              <a:lnSpc>
                <a:spcPct val="100000"/>
              </a:lnSpc>
              <a:spcBef>
                <a:spcPct val="0"/>
              </a:spcBef>
              <a:spcAft>
                <a:spcPts val="0"/>
              </a:spcAft>
              <a:buClrTx/>
              <a:buSzTx/>
              <a:buFontTx/>
              <a:buNone/>
              <a:tabLst/>
              <a:defRPr kumimoji="0" sz="2800" b="0" i="0" u="none" strike="noStrike" cap="none" spc="0" normalizeH="0" baseline="0">
                <a:ln>
                  <a:noFill/>
                </a:ln>
                <a:solidFill>
                  <a:prstClr val="white"/>
                </a:solidFill>
                <a:effectLst/>
                <a:uLnTx/>
                <a:uFillTx/>
                <a:latin typeface="Arial" pitchFamily="34" charset="0"/>
                <a:ea typeface="+mj-ea"/>
                <a:cs typeface="Arial" pitchFamily="34" charset="0"/>
              </a:defRPr>
            </a:lvl1pPr>
          </a:lstStyle>
          <a:p>
            <a:r>
              <a:rPr lang="fr-FR" dirty="0" err="1"/>
              <a:t>Exercise</a:t>
            </a:r>
            <a:r>
              <a:rPr lang="fr-FR" dirty="0"/>
              <a:t> on the mitigation </a:t>
            </a:r>
            <a:r>
              <a:rPr lang="fr-FR" dirty="0" err="1"/>
              <a:t>hierarchy</a:t>
            </a:r>
            <a:endParaRPr lang="fr-FR" dirty="0"/>
          </a:p>
        </p:txBody>
      </p:sp>
      <p:sp>
        <p:nvSpPr>
          <p:cNvPr id="8" name="TextBox 7"/>
          <p:cNvSpPr txBox="1"/>
          <p:nvPr/>
        </p:nvSpPr>
        <p:spPr>
          <a:xfrm>
            <a:off x="1929475" y="836712"/>
            <a:ext cx="8324550" cy="2841804"/>
          </a:xfrm>
          <a:prstGeom prst="rect">
            <a:avLst/>
          </a:prstGeom>
          <a:noFill/>
        </p:spPr>
        <p:txBody>
          <a:bodyPr wrap="square" rtlCol="0">
            <a:spAutoFit/>
          </a:bodyPr>
          <a:lstStyle/>
          <a:p>
            <a:pPr defTabSz="914400">
              <a:defRPr/>
            </a:pPr>
            <a:r>
              <a:rPr lang="fr-FR" sz="2200" dirty="0" err="1">
                <a:solidFill>
                  <a:srgbClr val="ED7D31">
                    <a:lumMod val="75000"/>
                  </a:srgbClr>
                </a:solidFill>
                <a:latin typeface="Arial" panose="020B0604020202020204" pitchFamily="34" charset="0"/>
                <a:cs typeface="Arial" panose="020B0604020202020204" pitchFamily="34" charset="0"/>
              </a:rPr>
              <a:t>Continuing</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with</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frequently</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asked</a:t>
            </a:r>
            <a:r>
              <a:rPr lang="fr-FR" sz="2200" dirty="0">
                <a:solidFill>
                  <a:srgbClr val="ED7D31">
                    <a:lumMod val="75000"/>
                  </a:srgbClr>
                </a:solidFill>
                <a:latin typeface="Arial" panose="020B0604020202020204" pitchFamily="34" charset="0"/>
                <a:cs typeface="Arial" panose="020B0604020202020204" pitchFamily="34" charset="0"/>
              </a:rPr>
              <a:t> questions !</a:t>
            </a:r>
          </a:p>
          <a:p>
            <a:pPr defTabSz="914400">
              <a:defRPr/>
            </a:pPr>
            <a:endParaRPr lang="fr-FR" sz="2000" b="1" dirty="0">
              <a:solidFill>
                <a:srgbClr val="306000"/>
              </a:solidFill>
              <a:latin typeface="Arial" panose="020B0604020202020204" pitchFamily="34" charset="0"/>
              <a:cs typeface="Arial" panose="020B0604020202020204" pitchFamily="34" charset="0"/>
            </a:endParaRPr>
          </a:p>
          <a:p>
            <a:pPr marL="457200" indent="-457200" defTabSz="914400">
              <a:spcAft>
                <a:spcPts val="1000"/>
              </a:spcAft>
              <a:buFontTx/>
              <a:buAutoNum type="arabicPeriod"/>
              <a:defRPr/>
            </a:pPr>
            <a:r>
              <a:rPr lang="en-US" sz="2000" dirty="0">
                <a:solidFill>
                  <a:prstClr val="black"/>
                </a:solidFill>
                <a:latin typeface="Arial" panose="020B0604020202020204" pitchFamily="34" charset="0"/>
                <a:cs typeface="Arial" panose="020B0604020202020204" pitchFamily="34" charset="0"/>
              </a:rPr>
              <a:t>On what basis can we consider that protecting forests generates a "gain" of biodiversity? </a:t>
            </a:r>
          </a:p>
          <a:p>
            <a:pPr marL="457200" indent="-457200" defTabSz="914400">
              <a:spcAft>
                <a:spcPts val="1000"/>
              </a:spcAft>
              <a:buFontTx/>
              <a:buAutoNum type="arabicPeriod"/>
              <a:defRPr/>
            </a:pPr>
            <a:r>
              <a:rPr lang="en-US" sz="2000" dirty="0">
                <a:solidFill>
                  <a:prstClr val="black"/>
                </a:solidFill>
                <a:latin typeface="Arial" panose="020B0604020202020204" pitchFamily="34" charset="0"/>
                <a:cs typeface="Arial" panose="020B0604020202020204" pitchFamily="34" charset="0"/>
              </a:rPr>
              <a:t>What should we do to set-asides so that they can be considered as offsets? </a:t>
            </a:r>
          </a:p>
          <a:p>
            <a:pPr marL="457200" indent="-457200" defTabSz="914400">
              <a:spcAft>
                <a:spcPts val="1000"/>
              </a:spcAft>
              <a:buFontTx/>
              <a:buAutoNum type="arabicPeriod"/>
              <a:defRPr/>
            </a:pPr>
            <a:r>
              <a:rPr lang="en-US" sz="2000" dirty="0">
                <a:solidFill>
                  <a:prstClr val="black"/>
                </a:solidFill>
                <a:latin typeface="Arial" panose="020B0604020202020204" pitchFamily="34" charset="0"/>
                <a:cs typeface="Arial" panose="020B0604020202020204" pitchFamily="34" charset="0"/>
              </a:rPr>
              <a:t>Does restoring part of the project site (e.g. part of the mine site) count towards an offset</a:t>
            </a:r>
            <a:r>
              <a:rPr lang="fr-FR" sz="2000" dirty="0">
                <a:solidFill>
                  <a:prstClr val="black"/>
                </a:solidFill>
                <a:latin typeface="Arial" panose="020B0604020202020204" pitchFamily="34" charset="0"/>
                <a:cs typeface="Arial" panose="020B0604020202020204" pitchFamily="34" charset="0"/>
              </a:rPr>
              <a:t> ? </a:t>
            </a:r>
            <a:r>
              <a:rPr lang="fr-FR" sz="2000" dirty="0" err="1">
                <a:solidFill>
                  <a:prstClr val="black"/>
                </a:solidFill>
                <a:latin typeface="Arial" panose="020B0604020202020204" pitchFamily="34" charset="0"/>
                <a:cs typeface="Arial" panose="020B0604020202020204" pitchFamily="34" charset="0"/>
              </a:rPr>
              <a:t>Why</a:t>
            </a:r>
            <a:r>
              <a:rPr lang="fr-FR" sz="2000" dirty="0">
                <a:solidFill>
                  <a:prstClr val="black"/>
                </a:solidFill>
                <a:latin typeface="Arial" panose="020B0604020202020204" pitchFamily="34" charset="0"/>
                <a:cs typeface="Arial" panose="020B0604020202020204" pitchFamily="34" charset="0"/>
              </a:rPr>
              <a:t> or </a:t>
            </a:r>
            <a:r>
              <a:rPr lang="fr-FR" sz="2000" dirty="0" err="1">
                <a:solidFill>
                  <a:prstClr val="black"/>
                </a:solidFill>
                <a:latin typeface="Arial" panose="020B0604020202020204" pitchFamily="34" charset="0"/>
                <a:cs typeface="Arial" panose="020B0604020202020204" pitchFamily="34" charset="0"/>
              </a:rPr>
              <a:t>why</a:t>
            </a:r>
            <a:r>
              <a:rPr lang="fr-FR" sz="2000" dirty="0">
                <a:solidFill>
                  <a:prstClr val="black"/>
                </a:solidFill>
                <a:latin typeface="Arial" panose="020B0604020202020204" pitchFamily="34" charset="0"/>
                <a:cs typeface="Arial" panose="020B0604020202020204" pitchFamily="34" charset="0"/>
              </a:rPr>
              <a:t> not ?</a:t>
            </a:r>
          </a:p>
        </p:txBody>
      </p:sp>
      <p:pic>
        <p:nvPicPr>
          <p:cNvPr id="10" name="Picture 2"/>
          <p:cNvPicPr>
            <a:picLocks noChangeAspect="1" noChangeArrowheads="1"/>
          </p:cNvPicPr>
          <p:nvPr/>
        </p:nvPicPr>
        <p:blipFill>
          <a:blip r:embed="rId3" cstate="print"/>
          <a:srcRect/>
          <a:stretch>
            <a:fillRect/>
          </a:stretch>
        </p:blipFill>
        <p:spPr bwMode="auto">
          <a:xfrm>
            <a:off x="4009442" y="3861048"/>
            <a:ext cx="4102782" cy="25202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3738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Exercise: Is it an offset?</a:t>
            </a: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897840002"/>
              </p:ext>
            </p:extLst>
          </p:nvPr>
        </p:nvGraphicFramePr>
        <p:xfrm>
          <a:off x="1703511" y="982748"/>
          <a:ext cx="8784977" cy="5164801"/>
        </p:xfrm>
        <a:graphic>
          <a:graphicData uri="http://schemas.openxmlformats.org/drawingml/2006/table">
            <a:tbl>
              <a:tblPr firstRow="1" bandRow="1">
                <a:tableStyleId>{22838BEF-8BB2-4498-84A7-C5851F593DF1}</a:tableStyleId>
              </a:tblPr>
              <a:tblGrid>
                <a:gridCol w="3904434">
                  <a:extLst>
                    <a:ext uri="{9D8B030D-6E8A-4147-A177-3AD203B41FA5}">
                      <a16:colId xmlns:a16="http://schemas.microsoft.com/office/drawing/2014/main" val="2420302259"/>
                    </a:ext>
                  </a:extLst>
                </a:gridCol>
                <a:gridCol w="525597">
                  <a:extLst>
                    <a:ext uri="{9D8B030D-6E8A-4147-A177-3AD203B41FA5}">
                      <a16:colId xmlns:a16="http://schemas.microsoft.com/office/drawing/2014/main" val="1376984324"/>
                    </a:ext>
                  </a:extLst>
                </a:gridCol>
                <a:gridCol w="3842488">
                  <a:extLst>
                    <a:ext uri="{9D8B030D-6E8A-4147-A177-3AD203B41FA5}">
                      <a16:colId xmlns:a16="http://schemas.microsoft.com/office/drawing/2014/main" val="3814397570"/>
                    </a:ext>
                  </a:extLst>
                </a:gridCol>
                <a:gridCol w="512458">
                  <a:extLst>
                    <a:ext uri="{9D8B030D-6E8A-4147-A177-3AD203B41FA5}">
                      <a16:colId xmlns:a16="http://schemas.microsoft.com/office/drawing/2014/main" val="2996304651"/>
                    </a:ext>
                  </a:extLst>
                </a:gridCol>
              </a:tblGrid>
              <a:tr h="401929">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Deals with residual impacts</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54A021"/>
                        </a:solidFill>
                        <a:latin typeface="Trebuchet MS" panose="020B0603020202020204"/>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Deals with all impacts</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C42F1A"/>
                        </a:solidFill>
                        <a:latin typeface="Trebuchet MS" panose="020B0603020202020204"/>
                      </a:endParaRPr>
                    </a:p>
                  </a:txBody>
                  <a:tcPr/>
                </a:tc>
                <a:extLst>
                  <a:ext uri="{0D108BD9-81ED-4DB2-BD59-A6C34878D82A}">
                    <a16:rowId xmlns:a16="http://schemas.microsoft.com/office/drawing/2014/main" val="3522731447"/>
                  </a:ext>
                </a:extLst>
              </a:tr>
              <a:tr h="648072">
                <a:tc>
                  <a:txBody>
                    <a:bodyPr/>
                    <a:lstStyle/>
                    <a:p>
                      <a:pPr marL="285750" indent="-285750">
                        <a:buFont typeface="Arial" panose="020B0604020202020204" pitchFamily="34" charset="0"/>
                        <a:buChar char="•"/>
                      </a:pPr>
                      <a:r>
                        <a:rPr lang="en-US" b="0" dirty="0"/>
                        <a:t>Contributes to conservation awareness</a:t>
                      </a:r>
                    </a:p>
                  </a:txBody>
                  <a:tcPr/>
                </a:tc>
                <a:tc>
                  <a:txBody>
                    <a:bodyPr/>
                    <a:lstStyle/>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Creates</a:t>
                      </a:r>
                      <a:r>
                        <a:rPr lang="en-US" b="0" baseline="0" dirty="0"/>
                        <a:t> measurable, on the ground results for conservation</a:t>
                      </a:r>
                      <a:endParaRPr lang="en-US" b="0" dirty="0"/>
                    </a:p>
                  </a:txBody>
                  <a:tcPr/>
                </a:tc>
                <a:tc>
                  <a:txBody>
                    <a:bodyPr/>
                    <a:lstStyle/>
                    <a:p>
                      <a:pPr marL="0" indent="0">
                        <a:buFont typeface="Arial" panose="020B0604020202020204" pitchFamily="34" charset="0"/>
                        <a:buNone/>
                      </a:pPr>
                      <a:endParaRPr lang="en-US" dirty="0"/>
                    </a:p>
                  </a:txBody>
                  <a:tcPr/>
                </a:tc>
                <a:extLst>
                  <a:ext uri="{0D108BD9-81ED-4DB2-BD59-A6C34878D82A}">
                    <a16:rowId xmlns:a16="http://schemas.microsoft.com/office/drawing/2014/main" val="3428008032"/>
                  </a:ext>
                </a:extLst>
              </a:tr>
              <a:tr h="364075">
                <a:tc>
                  <a:txBody>
                    <a:bodyPr/>
                    <a:lstStyle/>
                    <a:p>
                      <a:pPr marL="285750" indent="-285750">
                        <a:buFont typeface="Arial" panose="020B0604020202020204" pitchFamily="34" charset="0"/>
                        <a:buChar char="•"/>
                      </a:pPr>
                      <a:r>
                        <a:rPr lang="en-US" b="0" dirty="0"/>
                        <a:t>Addresses</a:t>
                      </a:r>
                      <a:r>
                        <a:rPr lang="en-US" b="0" baseline="0" dirty="0"/>
                        <a:t> biodiversity specifically</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54A021"/>
                        </a:solidFill>
                        <a:latin typeface="Trebuchet MS" panose="020B0603020202020204"/>
                      </a:endParaRPr>
                    </a:p>
                  </a:txBody>
                  <a:tcPr/>
                </a:tc>
                <a:tc>
                  <a:txBody>
                    <a:bodyPr/>
                    <a:lstStyle/>
                    <a:p>
                      <a:pPr marL="285750" indent="-285750">
                        <a:buFont typeface="Arial" panose="020B0604020202020204" pitchFamily="34" charset="0"/>
                        <a:buChar char="•"/>
                      </a:pPr>
                      <a:r>
                        <a:rPr lang="en-US" b="0" dirty="0"/>
                        <a:t>Addresses economic</a:t>
                      </a:r>
                      <a:r>
                        <a:rPr lang="en-US" b="0" baseline="0" dirty="0"/>
                        <a:t> issues and risks</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C42F1A"/>
                        </a:solidFill>
                        <a:latin typeface="Trebuchet MS" panose="020B0603020202020204"/>
                      </a:endParaRPr>
                    </a:p>
                  </a:txBody>
                  <a:tcPr/>
                </a:tc>
                <a:extLst>
                  <a:ext uri="{0D108BD9-81ED-4DB2-BD59-A6C34878D82A}">
                    <a16:rowId xmlns:a16="http://schemas.microsoft.com/office/drawing/2014/main" val="554517222"/>
                  </a:ext>
                </a:extLst>
              </a:tr>
              <a:tr h="464938">
                <a:tc>
                  <a:txBody>
                    <a:bodyPr/>
                    <a:lstStyle/>
                    <a:p>
                      <a:pPr marL="285750" indent="-285750">
                        <a:buFont typeface="Arial" panose="020B0604020202020204" pitchFamily="34" charset="0"/>
                        <a:buChar char="•"/>
                      </a:pPr>
                      <a:r>
                        <a:rPr lang="en-US" b="0" dirty="0"/>
                        <a:t>Looks at representative aspects of biodiversity</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54A021"/>
                        </a:solidFill>
                        <a:latin typeface="Trebuchet MS" panose="020B0603020202020204"/>
                      </a:endParaRPr>
                    </a:p>
                  </a:txBody>
                  <a:tcPr/>
                </a:tc>
                <a:tc>
                  <a:txBody>
                    <a:bodyPr/>
                    <a:lstStyle/>
                    <a:p>
                      <a:pPr marL="285750" indent="-285750">
                        <a:buFont typeface="Arial" panose="020B0604020202020204" pitchFamily="34" charset="0"/>
                        <a:buChar char="•"/>
                      </a:pPr>
                      <a:r>
                        <a:rPr lang="en-US" b="0" dirty="0"/>
                        <a:t>Financial contribution, measured in monetary terms</a:t>
                      </a:r>
                    </a:p>
                  </a:txBody>
                  <a:tcPr/>
                </a:tc>
                <a:tc>
                  <a:txBody>
                    <a:bodyPr/>
                    <a:lstStyle/>
                    <a:p>
                      <a:pPr marL="0" indent="0">
                        <a:buFont typeface="Arial" panose="020B0604020202020204" pitchFamily="34" charset="0"/>
                        <a:buNone/>
                      </a:pPr>
                      <a:endParaRPr lang="en-US" dirty="0"/>
                    </a:p>
                  </a:txBody>
                  <a:tcPr/>
                </a:tc>
                <a:extLst>
                  <a:ext uri="{0D108BD9-81ED-4DB2-BD59-A6C34878D82A}">
                    <a16:rowId xmlns:a16="http://schemas.microsoft.com/office/drawing/2014/main" val="1088805145"/>
                  </a:ext>
                </a:extLst>
              </a:tr>
              <a:tr h="464938">
                <a:tc>
                  <a:txBody>
                    <a:bodyPr/>
                    <a:lstStyle/>
                    <a:p>
                      <a:pPr marL="285750" indent="-285750">
                        <a:buFont typeface="Arial" panose="020B0604020202020204" pitchFamily="34" charset="0"/>
                        <a:buChar char="•"/>
                      </a:pPr>
                      <a:r>
                        <a:rPr lang="en-US" b="0" dirty="0"/>
                        <a:t>Reduces a project’s</a:t>
                      </a:r>
                      <a:r>
                        <a:rPr lang="en-US" b="0" baseline="0" dirty="0"/>
                        <a:t> biodiversity impacts (but doesn’t necessarily counterbalance them)</a:t>
                      </a:r>
                      <a:endParaRPr lang="en-US" b="0" dirty="0"/>
                    </a:p>
                  </a:txBody>
                  <a:tcPr/>
                </a:tc>
                <a:tc>
                  <a:txBody>
                    <a:bodyPr/>
                    <a:lstStyle/>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Designed</a:t>
                      </a:r>
                      <a:r>
                        <a:rPr lang="en-US" b="0" baseline="0" dirty="0"/>
                        <a:t> to achieve NNL, i.e. aims fully to counterbalance impacts</a:t>
                      </a:r>
                      <a:endParaRPr lang="en-US" b="0" dirty="0"/>
                    </a:p>
                  </a:txBody>
                  <a:tcPr/>
                </a:tc>
                <a:tc>
                  <a:txBody>
                    <a:bodyPr/>
                    <a:lstStyle/>
                    <a:p>
                      <a:pPr marL="0" indent="0">
                        <a:buFont typeface="Arial" panose="020B0604020202020204" pitchFamily="34" charset="0"/>
                        <a:buNone/>
                      </a:pPr>
                      <a:endParaRPr lang="en-US" dirty="0"/>
                    </a:p>
                  </a:txBody>
                  <a:tcPr/>
                </a:tc>
                <a:extLst>
                  <a:ext uri="{0D108BD9-81ED-4DB2-BD59-A6C34878D82A}">
                    <a16:rowId xmlns:a16="http://schemas.microsoft.com/office/drawing/2014/main" val="2475969608"/>
                  </a:ext>
                </a:extLst>
              </a:tr>
              <a:tr h="464938">
                <a:tc>
                  <a:txBody>
                    <a:bodyPr/>
                    <a:lstStyle/>
                    <a:p>
                      <a:pPr marL="285750" indent="-285750">
                        <a:buFont typeface="Arial" panose="020B0604020202020204" pitchFamily="34" charset="0"/>
                        <a:buChar char="•"/>
                      </a:pPr>
                      <a:r>
                        <a:rPr lang="en-US" b="0" dirty="0"/>
                        <a:t>Only interested in plant</a:t>
                      </a:r>
                      <a:r>
                        <a:rPr lang="en-US" b="0" baseline="0" dirty="0"/>
                        <a:t> and animal species</a:t>
                      </a:r>
                      <a:endParaRPr lang="en-US" b="0" dirty="0"/>
                    </a:p>
                  </a:txBody>
                  <a:tcPr/>
                </a:tc>
                <a:tc>
                  <a:txBody>
                    <a:bodyPr/>
                    <a:lstStyle/>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Interested in ecosystems, species</a:t>
                      </a:r>
                      <a:r>
                        <a:rPr lang="en-US" b="0" baseline="0" dirty="0"/>
                        <a:t> and people’s use and cultural values of biodiversity</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54A021"/>
                        </a:solidFill>
                        <a:latin typeface="Trebuchet MS" panose="020B0603020202020204"/>
                      </a:endParaRPr>
                    </a:p>
                  </a:txBody>
                  <a:tcPr/>
                </a:tc>
                <a:extLst>
                  <a:ext uri="{0D108BD9-81ED-4DB2-BD59-A6C34878D82A}">
                    <a16:rowId xmlns:a16="http://schemas.microsoft.com/office/drawing/2014/main" val="1943668185"/>
                  </a:ext>
                </a:extLst>
              </a:tr>
              <a:tr h="625779">
                <a:tc>
                  <a:txBody>
                    <a:bodyPr/>
                    <a:lstStyle/>
                    <a:p>
                      <a:pPr marL="285750" indent="-285750">
                        <a:buFont typeface="Arial" panose="020B0604020202020204" pitchFamily="34" charset="0"/>
                        <a:buChar char="•"/>
                      </a:pPr>
                      <a:r>
                        <a:rPr lang="en-US" b="0" dirty="0"/>
                        <a:t>Can be used </a:t>
                      </a:r>
                      <a:r>
                        <a:rPr lang="en-US" b="0" i="1" dirty="0"/>
                        <a:t>instead of </a:t>
                      </a:r>
                      <a:r>
                        <a:rPr lang="en-US" b="0" dirty="0"/>
                        <a:t>avoid and minimize?</a:t>
                      </a:r>
                    </a:p>
                  </a:txBody>
                  <a:tcPr/>
                </a:tc>
                <a:tc>
                  <a:txBody>
                    <a:bodyPr/>
                    <a:lstStyle/>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Must be used </a:t>
                      </a:r>
                      <a:r>
                        <a:rPr lang="en-US" b="0" i="1" dirty="0"/>
                        <a:t>after</a:t>
                      </a:r>
                      <a:r>
                        <a:rPr lang="en-US" b="0" dirty="0"/>
                        <a:t> avoid,</a:t>
                      </a:r>
                      <a:r>
                        <a:rPr lang="en-US" b="0" baseline="0" dirty="0"/>
                        <a:t> minimize and restore?</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54A021"/>
                        </a:solidFill>
                        <a:latin typeface="Trebuchet MS" panose="020B0603020202020204"/>
                      </a:endParaRPr>
                    </a:p>
                  </a:txBody>
                  <a:tcPr/>
                </a:tc>
                <a:extLst>
                  <a:ext uri="{0D108BD9-81ED-4DB2-BD59-A6C34878D82A}">
                    <a16:rowId xmlns:a16="http://schemas.microsoft.com/office/drawing/2014/main" val="4210167132"/>
                  </a:ext>
                </a:extLst>
              </a:tr>
              <a:tr h="464938">
                <a:tc>
                  <a:txBody>
                    <a:bodyPr/>
                    <a:lstStyle/>
                    <a:p>
                      <a:pPr marL="285750" indent="-285750">
                        <a:buFont typeface="Arial" panose="020B0604020202020204" pitchFamily="34" charset="0"/>
                        <a:buChar char="•"/>
                      </a:pPr>
                      <a:r>
                        <a:rPr lang="en-US" b="0" dirty="0"/>
                        <a:t>Only company and government involved?</a:t>
                      </a:r>
                    </a:p>
                  </a:txBody>
                  <a:tcPr/>
                </a:tc>
                <a:tc>
                  <a:txBody>
                    <a:bodyPr/>
                    <a:lstStyle/>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Responsibility</a:t>
                      </a:r>
                      <a:r>
                        <a:rPr lang="en-US" b="0" baseline="0" dirty="0"/>
                        <a:t> and involvement of all stakeholders?</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solidFill>
                          <a:srgbClr val="54A021"/>
                        </a:solidFill>
                        <a:latin typeface="Trebuchet MS" panose="020B0603020202020204"/>
                      </a:endParaRPr>
                    </a:p>
                  </a:txBody>
                  <a:tcPr/>
                </a:tc>
                <a:extLst>
                  <a:ext uri="{0D108BD9-81ED-4DB2-BD59-A6C34878D82A}">
                    <a16:rowId xmlns:a16="http://schemas.microsoft.com/office/drawing/2014/main" val="546149163"/>
                  </a:ext>
                </a:extLst>
              </a:tr>
            </a:tbl>
          </a:graphicData>
        </a:graphic>
      </p:graphicFrame>
    </p:spTree>
    <p:extLst>
      <p:ext uri="{BB962C8B-B14F-4D97-AF65-F5344CB8AC3E}">
        <p14:creationId xmlns:p14="http://schemas.microsoft.com/office/powerpoint/2010/main" val="366796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146658342"/>
              </p:ext>
            </p:extLst>
          </p:nvPr>
        </p:nvGraphicFramePr>
        <p:xfrm>
          <a:off x="1857391" y="1027136"/>
          <a:ext cx="8784977" cy="5164801"/>
        </p:xfrm>
        <a:graphic>
          <a:graphicData uri="http://schemas.openxmlformats.org/drawingml/2006/table">
            <a:tbl>
              <a:tblPr firstRow="1" bandRow="1">
                <a:tableStyleId>{22838BEF-8BB2-4498-84A7-C5851F593DF1}</a:tableStyleId>
              </a:tblPr>
              <a:tblGrid>
                <a:gridCol w="3904434">
                  <a:extLst>
                    <a:ext uri="{9D8B030D-6E8A-4147-A177-3AD203B41FA5}">
                      <a16:colId xmlns:a16="http://schemas.microsoft.com/office/drawing/2014/main" val="2420302259"/>
                    </a:ext>
                  </a:extLst>
                </a:gridCol>
                <a:gridCol w="525597">
                  <a:extLst>
                    <a:ext uri="{9D8B030D-6E8A-4147-A177-3AD203B41FA5}">
                      <a16:colId xmlns:a16="http://schemas.microsoft.com/office/drawing/2014/main" val="1376984324"/>
                    </a:ext>
                  </a:extLst>
                </a:gridCol>
                <a:gridCol w="3842488">
                  <a:extLst>
                    <a:ext uri="{9D8B030D-6E8A-4147-A177-3AD203B41FA5}">
                      <a16:colId xmlns:a16="http://schemas.microsoft.com/office/drawing/2014/main" val="3814397570"/>
                    </a:ext>
                  </a:extLst>
                </a:gridCol>
                <a:gridCol w="512458">
                  <a:extLst>
                    <a:ext uri="{9D8B030D-6E8A-4147-A177-3AD203B41FA5}">
                      <a16:colId xmlns:a16="http://schemas.microsoft.com/office/drawing/2014/main" val="2996304651"/>
                    </a:ext>
                  </a:extLst>
                </a:gridCol>
              </a:tblGrid>
              <a:tr h="401929">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Deals with residual impacts</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54A021"/>
                          </a:solidFill>
                          <a:latin typeface="Trebuchet MS" panose="020B0603020202020204"/>
                        </a:rPr>
                        <a:t>✔</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Deals with all impacts</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C42F1A"/>
                          </a:solidFill>
                          <a:latin typeface="Trebuchet MS" panose="020B0603020202020204"/>
                        </a:rPr>
                        <a:t>✘</a:t>
                      </a:r>
                    </a:p>
                  </a:txBody>
                  <a:tcPr/>
                </a:tc>
                <a:extLst>
                  <a:ext uri="{0D108BD9-81ED-4DB2-BD59-A6C34878D82A}">
                    <a16:rowId xmlns:a16="http://schemas.microsoft.com/office/drawing/2014/main" val="3522731447"/>
                  </a:ext>
                </a:extLst>
              </a:tr>
              <a:tr h="648072">
                <a:tc>
                  <a:txBody>
                    <a:bodyPr/>
                    <a:lstStyle/>
                    <a:p>
                      <a:pPr marL="285750" indent="-285750">
                        <a:buFont typeface="Arial" panose="020B0604020202020204" pitchFamily="34" charset="0"/>
                        <a:buChar char="•"/>
                      </a:pPr>
                      <a:r>
                        <a:rPr lang="en-US" b="0" dirty="0"/>
                        <a:t>Contributes to conservation awareness</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C42F1A"/>
                          </a:solidFill>
                          <a:latin typeface="Trebuchet MS" panose="020B0603020202020204"/>
                        </a:rPr>
                        <a:t>✘</a:t>
                      </a:r>
                    </a:p>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Creates</a:t>
                      </a:r>
                      <a:r>
                        <a:rPr lang="en-US" b="0" baseline="0" dirty="0"/>
                        <a:t> measurable, on the ground results for conservation</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54A021"/>
                          </a:solidFill>
                          <a:latin typeface="Trebuchet MS" panose="020B0603020202020204"/>
                        </a:rPr>
                        <a:t>✔</a:t>
                      </a:r>
                    </a:p>
                    <a:p>
                      <a:pPr marL="0" indent="0">
                        <a:buFont typeface="Arial" panose="020B0604020202020204" pitchFamily="34" charset="0"/>
                        <a:buNone/>
                      </a:pPr>
                      <a:endParaRPr lang="en-US" dirty="0"/>
                    </a:p>
                  </a:txBody>
                  <a:tcPr/>
                </a:tc>
                <a:extLst>
                  <a:ext uri="{0D108BD9-81ED-4DB2-BD59-A6C34878D82A}">
                    <a16:rowId xmlns:a16="http://schemas.microsoft.com/office/drawing/2014/main" val="3428008032"/>
                  </a:ext>
                </a:extLst>
              </a:tr>
              <a:tr h="364075">
                <a:tc>
                  <a:txBody>
                    <a:bodyPr/>
                    <a:lstStyle/>
                    <a:p>
                      <a:pPr marL="285750" indent="-285750">
                        <a:buFont typeface="Arial" panose="020B0604020202020204" pitchFamily="34" charset="0"/>
                        <a:buChar char="•"/>
                      </a:pPr>
                      <a:r>
                        <a:rPr lang="en-US" b="0" dirty="0"/>
                        <a:t>Addresses</a:t>
                      </a:r>
                      <a:r>
                        <a:rPr lang="en-US" b="0" baseline="0" dirty="0"/>
                        <a:t> biodiversity specifically</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54A021"/>
                          </a:solidFill>
                          <a:latin typeface="Trebuchet MS" panose="020B0603020202020204"/>
                        </a:rPr>
                        <a:t>✔</a:t>
                      </a:r>
                    </a:p>
                  </a:txBody>
                  <a:tcPr/>
                </a:tc>
                <a:tc>
                  <a:txBody>
                    <a:bodyPr/>
                    <a:lstStyle/>
                    <a:p>
                      <a:pPr marL="285750" indent="-285750">
                        <a:buFont typeface="Arial" panose="020B0604020202020204" pitchFamily="34" charset="0"/>
                        <a:buChar char="•"/>
                      </a:pPr>
                      <a:r>
                        <a:rPr lang="en-US" b="0" dirty="0"/>
                        <a:t>Addresses economic</a:t>
                      </a:r>
                      <a:r>
                        <a:rPr lang="en-US" b="0" baseline="0" dirty="0"/>
                        <a:t> issues and risks</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C42F1A"/>
                          </a:solidFill>
                          <a:latin typeface="Trebuchet MS" panose="020B0603020202020204"/>
                        </a:rPr>
                        <a:t>✘</a:t>
                      </a:r>
                    </a:p>
                  </a:txBody>
                  <a:tcPr/>
                </a:tc>
                <a:extLst>
                  <a:ext uri="{0D108BD9-81ED-4DB2-BD59-A6C34878D82A}">
                    <a16:rowId xmlns:a16="http://schemas.microsoft.com/office/drawing/2014/main" val="554517222"/>
                  </a:ext>
                </a:extLst>
              </a:tr>
              <a:tr h="464938">
                <a:tc>
                  <a:txBody>
                    <a:bodyPr/>
                    <a:lstStyle/>
                    <a:p>
                      <a:pPr marL="285750" indent="-285750">
                        <a:buFont typeface="Arial" panose="020B0604020202020204" pitchFamily="34" charset="0"/>
                        <a:buChar char="•"/>
                      </a:pPr>
                      <a:r>
                        <a:rPr lang="en-US" b="0" dirty="0"/>
                        <a:t>Looks at representative aspects of biodiversity</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54A021"/>
                          </a:solidFill>
                          <a:latin typeface="Trebuchet MS" panose="020B0603020202020204"/>
                        </a:rPr>
                        <a:t>✔</a:t>
                      </a:r>
                    </a:p>
                  </a:txBody>
                  <a:tcPr/>
                </a:tc>
                <a:tc>
                  <a:txBody>
                    <a:bodyPr/>
                    <a:lstStyle/>
                    <a:p>
                      <a:pPr marL="285750" indent="-285750">
                        <a:buFont typeface="Arial" panose="020B0604020202020204" pitchFamily="34" charset="0"/>
                        <a:buChar char="•"/>
                      </a:pPr>
                      <a:r>
                        <a:rPr lang="en-US" b="0" dirty="0"/>
                        <a:t>Financial contribution, measured in monetary terms</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C42F1A"/>
                          </a:solidFill>
                          <a:latin typeface="Trebuchet MS" panose="020B0603020202020204"/>
                        </a:rPr>
                        <a:t>✘</a:t>
                      </a:r>
                    </a:p>
                    <a:p>
                      <a:pPr marL="0" indent="0">
                        <a:buFont typeface="Arial" panose="020B0604020202020204" pitchFamily="34" charset="0"/>
                        <a:buNone/>
                      </a:pPr>
                      <a:endParaRPr lang="en-US" dirty="0"/>
                    </a:p>
                  </a:txBody>
                  <a:tcPr/>
                </a:tc>
                <a:extLst>
                  <a:ext uri="{0D108BD9-81ED-4DB2-BD59-A6C34878D82A}">
                    <a16:rowId xmlns:a16="http://schemas.microsoft.com/office/drawing/2014/main" val="1088805145"/>
                  </a:ext>
                </a:extLst>
              </a:tr>
              <a:tr h="464938">
                <a:tc>
                  <a:txBody>
                    <a:bodyPr/>
                    <a:lstStyle/>
                    <a:p>
                      <a:pPr marL="285750" indent="-285750">
                        <a:buFont typeface="Arial" panose="020B0604020202020204" pitchFamily="34" charset="0"/>
                        <a:buChar char="•"/>
                      </a:pPr>
                      <a:r>
                        <a:rPr lang="en-US" b="0" dirty="0"/>
                        <a:t>Reduces a project’s</a:t>
                      </a:r>
                      <a:r>
                        <a:rPr lang="en-US" b="0" baseline="0" dirty="0"/>
                        <a:t> biodiversity impacts (but doesn’t necessarily counterbalance them)</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C42F1A"/>
                          </a:solidFill>
                          <a:latin typeface="Trebuchet MS" panose="020B0603020202020204"/>
                        </a:rPr>
                        <a:t>✘</a:t>
                      </a:r>
                    </a:p>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Designed</a:t>
                      </a:r>
                      <a:r>
                        <a:rPr lang="en-US" b="0" baseline="0" dirty="0"/>
                        <a:t> to achieve NNL, i.e. aims fully to counterbalance impacts</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54A021"/>
                          </a:solidFill>
                          <a:latin typeface="Trebuchet MS" panose="020B0603020202020204"/>
                        </a:rPr>
                        <a:t>✔</a:t>
                      </a:r>
                    </a:p>
                    <a:p>
                      <a:pPr marL="0" indent="0">
                        <a:buFont typeface="Arial" panose="020B0604020202020204" pitchFamily="34" charset="0"/>
                        <a:buNone/>
                      </a:pPr>
                      <a:endParaRPr lang="en-US" dirty="0"/>
                    </a:p>
                  </a:txBody>
                  <a:tcPr/>
                </a:tc>
                <a:extLst>
                  <a:ext uri="{0D108BD9-81ED-4DB2-BD59-A6C34878D82A}">
                    <a16:rowId xmlns:a16="http://schemas.microsoft.com/office/drawing/2014/main" val="2475969608"/>
                  </a:ext>
                </a:extLst>
              </a:tr>
              <a:tr h="464938">
                <a:tc>
                  <a:txBody>
                    <a:bodyPr/>
                    <a:lstStyle/>
                    <a:p>
                      <a:pPr marL="285750" indent="-285750">
                        <a:buFont typeface="Arial" panose="020B0604020202020204" pitchFamily="34" charset="0"/>
                        <a:buChar char="•"/>
                      </a:pPr>
                      <a:r>
                        <a:rPr lang="en-US" b="0" dirty="0"/>
                        <a:t>Only interested in plant</a:t>
                      </a:r>
                      <a:r>
                        <a:rPr lang="en-US" b="0" baseline="0" dirty="0"/>
                        <a:t> and animal species</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C42F1A"/>
                          </a:solidFill>
                          <a:latin typeface="Trebuchet MS" panose="020B0603020202020204"/>
                        </a:rPr>
                        <a:t>✘</a:t>
                      </a:r>
                    </a:p>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Interested in ecosystems, species</a:t>
                      </a:r>
                      <a:r>
                        <a:rPr lang="en-US" b="0" baseline="0" dirty="0"/>
                        <a:t> and people’s use and cultural values of biodiversity</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54A021"/>
                          </a:solidFill>
                          <a:latin typeface="Trebuchet MS" panose="020B0603020202020204"/>
                        </a:rPr>
                        <a:t>✔</a:t>
                      </a:r>
                    </a:p>
                  </a:txBody>
                  <a:tcPr/>
                </a:tc>
                <a:extLst>
                  <a:ext uri="{0D108BD9-81ED-4DB2-BD59-A6C34878D82A}">
                    <a16:rowId xmlns:a16="http://schemas.microsoft.com/office/drawing/2014/main" val="1943668185"/>
                  </a:ext>
                </a:extLst>
              </a:tr>
              <a:tr h="625779">
                <a:tc>
                  <a:txBody>
                    <a:bodyPr/>
                    <a:lstStyle/>
                    <a:p>
                      <a:pPr marL="285750" indent="-285750">
                        <a:buFont typeface="Arial" panose="020B0604020202020204" pitchFamily="34" charset="0"/>
                        <a:buChar char="•"/>
                      </a:pPr>
                      <a:r>
                        <a:rPr lang="en-US" b="0" dirty="0"/>
                        <a:t>Can be used instead of avoid and minimize?</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C42F1A"/>
                          </a:solidFill>
                          <a:latin typeface="Trebuchet MS" panose="020B0603020202020204"/>
                        </a:rPr>
                        <a:t>✘</a:t>
                      </a:r>
                    </a:p>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Must be used after avoid,</a:t>
                      </a:r>
                      <a:r>
                        <a:rPr lang="en-US" b="0" baseline="0" dirty="0"/>
                        <a:t> minimize and restore?</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54A021"/>
                          </a:solidFill>
                          <a:latin typeface="Trebuchet MS" panose="020B0603020202020204"/>
                        </a:rPr>
                        <a:t>✔</a:t>
                      </a:r>
                    </a:p>
                  </a:txBody>
                  <a:tcPr/>
                </a:tc>
                <a:extLst>
                  <a:ext uri="{0D108BD9-81ED-4DB2-BD59-A6C34878D82A}">
                    <a16:rowId xmlns:a16="http://schemas.microsoft.com/office/drawing/2014/main" val="4210167132"/>
                  </a:ext>
                </a:extLst>
              </a:tr>
              <a:tr h="464938">
                <a:tc>
                  <a:txBody>
                    <a:bodyPr/>
                    <a:lstStyle/>
                    <a:p>
                      <a:pPr marL="285750" indent="-285750">
                        <a:buFont typeface="Arial" panose="020B0604020202020204" pitchFamily="34" charset="0"/>
                        <a:buChar char="•"/>
                      </a:pPr>
                      <a:r>
                        <a:rPr lang="en-US" b="0" dirty="0"/>
                        <a:t>Only company and government involved?</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C42F1A"/>
                          </a:solidFill>
                          <a:latin typeface="Trebuchet MS" panose="020B0603020202020204"/>
                        </a:rPr>
                        <a:t>✘</a:t>
                      </a:r>
                    </a:p>
                    <a:p>
                      <a:pPr marL="0" indent="0">
                        <a:buFont typeface="Arial" panose="020B0604020202020204" pitchFamily="34" charset="0"/>
                        <a:buNone/>
                      </a:pPr>
                      <a:endParaRPr lang="en-US" b="0" dirty="0"/>
                    </a:p>
                  </a:txBody>
                  <a:tcPr/>
                </a:tc>
                <a:tc>
                  <a:txBody>
                    <a:bodyPr/>
                    <a:lstStyle/>
                    <a:p>
                      <a:pPr marL="285750" indent="-285750">
                        <a:buFont typeface="Arial" panose="020B0604020202020204" pitchFamily="34" charset="0"/>
                        <a:buChar char="•"/>
                      </a:pPr>
                      <a:r>
                        <a:rPr lang="en-US" b="0" dirty="0"/>
                        <a:t>Responsibility</a:t>
                      </a:r>
                      <a:r>
                        <a:rPr lang="en-US" b="0" baseline="0" dirty="0"/>
                        <a:t> and involvement of all stakeholders?</a:t>
                      </a:r>
                      <a:endParaRPr lang="en-US" b="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rgbClr val="54A021"/>
                          </a:solidFill>
                          <a:latin typeface="Trebuchet MS" panose="020B0603020202020204"/>
                        </a:rPr>
                        <a:t>✔</a:t>
                      </a:r>
                    </a:p>
                  </a:txBody>
                  <a:tcPr/>
                </a:tc>
                <a:extLst>
                  <a:ext uri="{0D108BD9-81ED-4DB2-BD59-A6C34878D82A}">
                    <a16:rowId xmlns:a16="http://schemas.microsoft.com/office/drawing/2014/main" val="546149163"/>
                  </a:ext>
                </a:extLst>
              </a:tr>
            </a:tbl>
          </a:graphicData>
        </a:graphic>
      </p:graphicFrame>
      <p:sp>
        <p:nvSpPr>
          <p:cNvPr id="4" name="Shape 816"/>
          <p:cNvSpPr txBox="1"/>
          <p:nvPr/>
        </p:nvSpPr>
        <p:spPr>
          <a:xfrm>
            <a:off x="539552" y="188640"/>
            <a:ext cx="6552729" cy="483979"/>
          </a:xfrm>
          <a:prstGeom prst="rect">
            <a:avLst/>
          </a:prstGeom>
          <a:noFill/>
          <a:ln>
            <a:noFill/>
          </a:ln>
        </p:spPr>
        <p:txBody>
          <a:bodyPr lIns="91425" tIns="45700" rIns="91425" bIns="45700" anchor="t" anchorCtr="0">
            <a:noAutofit/>
          </a:bodyPr>
          <a:lstStyle/>
          <a:p>
            <a:pPr algn="ctr">
              <a:lnSpc>
                <a:spcPct val="90000"/>
              </a:lnSpc>
            </a:pPr>
            <a:r>
              <a:rPr lang="pt-PT" sz="2800" dirty="0">
                <a:solidFill>
                  <a:schemeClr val="bg1"/>
                </a:solidFill>
                <a:latin typeface="Arial" panose="020B0604020202020204" pitchFamily="34" charset="0"/>
                <a:cs typeface="Arial" panose="020B0604020202020204" pitchFamily="34" charset="0"/>
              </a:rPr>
              <a:t>Exercise: Is it an offset (answers)</a:t>
            </a:r>
            <a:endParaRPr lang="fr-FR" sz="2800" kern="0" dirty="0">
              <a:solidFill>
                <a:schemeClr val="bg1"/>
              </a:solidFill>
              <a:latin typeface="Arial" panose="020B0604020202020204" pitchFamily="34" charset="0"/>
              <a:cs typeface="Arial" panose="020B0604020202020204" pitchFamily="34" charset="0"/>
              <a:sym typeface="Garamond"/>
            </a:endParaRPr>
          </a:p>
        </p:txBody>
      </p:sp>
    </p:spTree>
    <p:extLst>
      <p:ext uri="{BB962C8B-B14F-4D97-AF65-F5344CB8AC3E}">
        <p14:creationId xmlns:p14="http://schemas.microsoft.com/office/powerpoint/2010/main" val="3091281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650128" y="838200"/>
            <a:ext cx="8332072" cy="4316566"/>
          </a:xfrm>
          <a:prstGeom prst="rect">
            <a:avLst/>
          </a:prstGeom>
          <a:solidFill>
            <a:schemeClr val="bg1">
              <a:lumMod val="95000"/>
            </a:schemeClr>
          </a:solidFill>
          <a:ln w="9525">
            <a:noFill/>
            <a:miter lim="800000"/>
            <a:headEnd/>
            <a:tailEnd/>
          </a:ln>
        </p:spPr>
        <p:txBody>
          <a:bodyPr wrap="square">
            <a:spAutoFit/>
          </a:bodyPr>
          <a:lstStyle/>
          <a:p>
            <a:pPr marL="287338" indent="-287338"/>
            <a:r>
              <a:rPr lang="en-US" sz="2200" b="1" i="1" dirty="0">
                <a:solidFill>
                  <a:srgbClr val="006600"/>
                </a:solidFill>
              </a:rPr>
              <a:t>Proposed project:</a:t>
            </a:r>
          </a:p>
          <a:p>
            <a:pPr marL="287338" indent="-287338"/>
            <a:endParaRPr lang="en-US" sz="2000" b="1" i="1" dirty="0">
              <a:solidFill>
                <a:srgbClr val="006600"/>
              </a:solidFill>
            </a:endParaRPr>
          </a:p>
          <a:p>
            <a:pPr marL="287338" indent="-287338"/>
            <a:endParaRPr lang="en-US" sz="500" i="1" dirty="0">
              <a:solidFill>
                <a:srgbClr val="006600"/>
              </a:solidFill>
            </a:endParaRPr>
          </a:p>
          <a:p>
            <a:pPr marL="287338" indent="-287338">
              <a:spcAft>
                <a:spcPts val="500"/>
              </a:spcAft>
              <a:buFont typeface="Arial" pitchFamily="34" charset="0"/>
              <a:buChar char="•"/>
            </a:pPr>
            <a:r>
              <a:rPr lang="en-US" sz="2000" dirty="0"/>
              <a:t>Offshore Natural gas Project (and LNG Plant), Northern Mozambique</a:t>
            </a:r>
          </a:p>
          <a:p>
            <a:pPr marL="744538" lvl="1" indent="-287338">
              <a:spcAft>
                <a:spcPts val="500"/>
              </a:spcAft>
              <a:buFont typeface="Arial" pitchFamily="34" charset="0"/>
              <a:buChar char="•"/>
            </a:pPr>
            <a:r>
              <a:rPr lang="en-US" sz="2000" dirty="0"/>
              <a:t>Off-shore drilling rigs/platforms</a:t>
            </a:r>
            <a:endParaRPr lang="en-GB" sz="2000" dirty="0"/>
          </a:p>
          <a:p>
            <a:pPr marL="744538" lvl="1" indent="-287338">
              <a:spcAft>
                <a:spcPts val="500"/>
              </a:spcAft>
              <a:buFont typeface="Arial" pitchFamily="34" charset="0"/>
              <a:buChar char="•"/>
            </a:pPr>
            <a:r>
              <a:rPr lang="en-US" sz="2000" dirty="0"/>
              <a:t>Pipeline connecting rigs to the coast and LNG plant</a:t>
            </a:r>
            <a:endParaRPr lang="en-GB" sz="2000" dirty="0"/>
          </a:p>
          <a:p>
            <a:pPr marL="744538" lvl="1" indent="-287338">
              <a:spcAft>
                <a:spcPts val="500"/>
              </a:spcAft>
              <a:buFont typeface="Arial" pitchFamily="34" charset="0"/>
              <a:buChar char="•"/>
            </a:pPr>
            <a:r>
              <a:rPr lang="en-US" sz="2000" dirty="0"/>
              <a:t>On-shore LNG plant &amp; Port</a:t>
            </a:r>
            <a:endParaRPr lang="en-GB" sz="2000" dirty="0"/>
          </a:p>
          <a:p>
            <a:pPr marL="744538" lvl="1" indent="-287338">
              <a:spcAft>
                <a:spcPts val="500"/>
              </a:spcAft>
              <a:buFont typeface="Arial" pitchFamily="34" charset="0"/>
              <a:buChar char="•"/>
            </a:pPr>
            <a:r>
              <a:rPr lang="en-US" sz="2000" dirty="0"/>
              <a:t>Associated infrastructure, facilities (roads, quarry, etc.)</a:t>
            </a:r>
          </a:p>
          <a:p>
            <a:pPr marL="744538" lvl="1" indent="-287338">
              <a:spcAft>
                <a:spcPts val="500"/>
              </a:spcAft>
            </a:pPr>
            <a:endParaRPr lang="en-GB" sz="2000" dirty="0"/>
          </a:p>
          <a:p>
            <a:pPr marL="287338" indent="-287338">
              <a:spcAft>
                <a:spcPts val="500"/>
              </a:spcAft>
              <a:buFont typeface="Arial" pitchFamily="34" charset="0"/>
              <a:buChar char="•"/>
            </a:pPr>
            <a:r>
              <a:rPr lang="en-US" sz="2000" dirty="0"/>
              <a:t>Corporate NNL commitment for the project</a:t>
            </a:r>
          </a:p>
          <a:p>
            <a:pPr marL="287338" indent="-287338">
              <a:spcAft>
                <a:spcPts val="500"/>
              </a:spcAft>
            </a:pPr>
            <a:endParaRPr lang="en-US" sz="2000" dirty="0"/>
          </a:p>
          <a:p>
            <a:pPr marL="287338" indent="-287338">
              <a:spcAft>
                <a:spcPts val="500"/>
              </a:spcAft>
              <a:buFont typeface="Arial" pitchFamily="34" charset="0"/>
              <a:buChar char="•"/>
            </a:pPr>
            <a:r>
              <a:rPr lang="en-US" sz="2000" dirty="0"/>
              <a:t>Baseline studies and ESIA well underway</a:t>
            </a:r>
          </a:p>
          <a:p>
            <a:pPr marL="287338" indent="-287338">
              <a:buFont typeface="Arial" pitchFamily="34" charset="0"/>
              <a:buChar char="•"/>
            </a:pPr>
            <a:endParaRPr lang="en-US" sz="1200" dirty="0"/>
          </a:p>
        </p:txBody>
      </p:sp>
      <p:pic>
        <p:nvPicPr>
          <p:cNvPr id="14" name="Picture 13"/>
          <p:cNvPicPr>
            <a:picLocks noChangeAspect="1" noChangeArrowheads="1"/>
          </p:cNvPicPr>
          <p:nvPr/>
        </p:nvPicPr>
        <p:blipFill>
          <a:blip r:embed="rId3" cstate="print"/>
          <a:srcRect/>
          <a:stretch>
            <a:fillRect/>
          </a:stretch>
        </p:blipFill>
        <p:spPr bwMode="auto">
          <a:xfrm>
            <a:off x="7176120" y="3645024"/>
            <a:ext cx="3277798" cy="3048000"/>
          </a:xfrm>
          <a:prstGeom prst="rect">
            <a:avLst/>
          </a:prstGeom>
          <a:noFill/>
        </p:spPr>
      </p:pic>
      <p:sp>
        <p:nvSpPr>
          <p:cNvPr id="15" name="TextBox 14"/>
          <p:cNvSpPr txBox="1"/>
          <p:nvPr/>
        </p:nvSpPr>
        <p:spPr>
          <a:xfrm>
            <a:off x="7499592" y="4014356"/>
            <a:ext cx="1651671" cy="369332"/>
          </a:xfrm>
          <a:prstGeom prst="rect">
            <a:avLst/>
          </a:prstGeom>
          <a:noFill/>
        </p:spPr>
        <p:txBody>
          <a:bodyPr wrap="none" rtlCol="0">
            <a:spAutoFit/>
          </a:bodyPr>
          <a:lstStyle/>
          <a:p>
            <a:r>
              <a:rPr lang="en-US" dirty="0">
                <a:solidFill>
                  <a:srgbClr val="C00000"/>
                </a:solidFill>
              </a:rPr>
              <a:t>Project location</a:t>
            </a:r>
            <a:endParaRPr lang="en-GB" dirty="0">
              <a:solidFill>
                <a:srgbClr val="C00000"/>
              </a:solidFill>
            </a:endParaRPr>
          </a:p>
        </p:txBody>
      </p:sp>
      <p:pic>
        <p:nvPicPr>
          <p:cNvPr id="17" name="Picture 1"/>
          <p:cNvPicPr>
            <a:picLocks noChangeAspect="1" noChangeArrowheads="1"/>
          </p:cNvPicPr>
          <p:nvPr/>
        </p:nvPicPr>
        <p:blipFill>
          <a:blip r:embed="rId4" cstate="print"/>
          <a:srcRect/>
          <a:stretch>
            <a:fillRect/>
          </a:stretch>
        </p:blipFill>
        <p:spPr bwMode="auto">
          <a:xfrm>
            <a:off x="2069334" y="5171067"/>
            <a:ext cx="1664467" cy="1783831"/>
          </a:xfrm>
          <a:prstGeom prst="rect">
            <a:avLst/>
          </a:prstGeom>
          <a:noFill/>
          <a:ln w="9525">
            <a:noFill/>
            <a:miter lim="800000"/>
            <a:headEnd/>
            <a:tailEnd/>
          </a:ln>
        </p:spPr>
      </p:pic>
      <p:pic>
        <p:nvPicPr>
          <p:cNvPr id="18" name="Picture 2"/>
          <p:cNvPicPr>
            <a:picLocks noChangeAspect="1" noChangeArrowheads="1"/>
          </p:cNvPicPr>
          <p:nvPr/>
        </p:nvPicPr>
        <p:blipFill>
          <a:blip r:embed="rId5" cstate="print"/>
          <a:srcRect/>
          <a:stretch>
            <a:fillRect/>
          </a:stretch>
        </p:blipFill>
        <p:spPr bwMode="auto">
          <a:xfrm>
            <a:off x="3733800" y="5171066"/>
            <a:ext cx="2583592" cy="1686934"/>
          </a:xfrm>
          <a:prstGeom prst="rect">
            <a:avLst/>
          </a:prstGeom>
          <a:noFill/>
          <a:ln w="9525">
            <a:noFill/>
            <a:miter lim="800000"/>
            <a:headEnd/>
            <a:tailEnd/>
          </a:ln>
        </p:spPr>
      </p:pic>
      <p:sp>
        <p:nvSpPr>
          <p:cNvPr id="12" name="Text Box 6"/>
          <p:cNvSpPr txBox="1">
            <a:spLocks noChangeArrowheads="1"/>
          </p:cNvSpPr>
          <p:nvPr/>
        </p:nvSpPr>
        <p:spPr bwMode="auto">
          <a:xfrm>
            <a:off x="2452464" y="116633"/>
            <a:ext cx="5999460" cy="480131"/>
          </a:xfrm>
          <a:prstGeom prst="rect">
            <a:avLst/>
          </a:prstGeom>
          <a:noFill/>
          <a:ln w="9525">
            <a:noFill/>
            <a:miter lim="800000"/>
            <a:headEnd/>
            <a:tailEnd/>
          </a:ln>
        </p:spPr>
        <p:txBody>
          <a:bodyPr wrap="square">
            <a:spAutoFit/>
          </a:bodyPr>
          <a:lstStyle/>
          <a:p>
            <a:pPr algn="ctr" eaLnBrk="0" hangingPunct="0">
              <a:lnSpc>
                <a:spcPct val="90000"/>
              </a:lnSpc>
            </a:pPr>
            <a:r>
              <a:rPr lang="en-GB" sz="2800" dirty="0">
                <a:solidFill>
                  <a:schemeClr val="bg1"/>
                </a:solidFill>
              </a:rPr>
              <a:t>MOZOG MH &amp; offset planning  </a:t>
            </a:r>
          </a:p>
        </p:txBody>
      </p:sp>
    </p:spTree>
    <p:extLst>
      <p:ext uri="{BB962C8B-B14F-4D97-AF65-F5344CB8AC3E}">
        <p14:creationId xmlns:p14="http://schemas.microsoft.com/office/powerpoint/2010/main" val="612747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676400" y="1004276"/>
            <a:ext cx="4953000" cy="5119350"/>
          </a:xfrm>
          <a:prstGeom prst="rect">
            <a:avLst/>
          </a:prstGeom>
          <a:solidFill>
            <a:schemeClr val="bg1">
              <a:lumMod val="95000"/>
            </a:schemeClr>
          </a:solidFill>
          <a:ln w="9525">
            <a:noFill/>
            <a:miter lim="800000"/>
            <a:headEnd/>
            <a:tailEnd/>
          </a:ln>
        </p:spPr>
        <p:txBody>
          <a:bodyPr wrap="square">
            <a:spAutoFit/>
          </a:bodyPr>
          <a:lstStyle/>
          <a:p>
            <a:pPr marL="287338" indent="-287338"/>
            <a:r>
              <a:rPr lang="en-US" sz="2200" b="1" i="1" dirty="0">
                <a:solidFill>
                  <a:schemeClr val="accent6">
                    <a:lumMod val="75000"/>
                  </a:schemeClr>
                </a:solidFill>
              </a:rPr>
              <a:t>Predicted impacts</a:t>
            </a:r>
            <a:r>
              <a:rPr lang="en-US" sz="2200" b="1" dirty="0">
                <a:solidFill>
                  <a:schemeClr val="accent6">
                    <a:lumMod val="75000"/>
                  </a:schemeClr>
                </a:solidFill>
              </a:rPr>
              <a:t> </a:t>
            </a:r>
            <a:r>
              <a:rPr lang="en-US" sz="2200" b="1" i="1" dirty="0">
                <a:solidFill>
                  <a:schemeClr val="accent6">
                    <a:lumMod val="75000"/>
                  </a:schemeClr>
                </a:solidFill>
              </a:rPr>
              <a:t>include</a:t>
            </a:r>
            <a:r>
              <a:rPr lang="en-US" sz="2200" b="1" dirty="0">
                <a:solidFill>
                  <a:schemeClr val="accent6">
                    <a:lumMod val="75000"/>
                  </a:schemeClr>
                </a:solidFill>
              </a:rPr>
              <a:t>:</a:t>
            </a:r>
          </a:p>
          <a:p>
            <a:pPr marL="287338" indent="-287338"/>
            <a:endParaRPr lang="en-US" sz="2200" b="1" dirty="0">
              <a:solidFill>
                <a:schemeClr val="accent6">
                  <a:lumMod val="75000"/>
                </a:schemeClr>
              </a:solidFill>
            </a:endParaRPr>
          </a:p>
          <a:p>
            <a:pPr marL="287338" indent="-287338"/>
            <a:endParaRPr lang="en-US" sz="600" dirty="0"/>
          </a:p>
          <a:p>
            <a:pPr marL="287338" indent="-287338">
              <a:spcAft>
                <a:spcPts val="500"/>
              </a:spcAft>
              <a:buFont typeface="Arial" pitchFamily="34" charset="0"/>
              <a:buChar char="•"/>
            </a:pPr>
            <a:r>
              <a:rPr lang="en-US" sz="2000" dirty="0"/>
              <a:t>Loss </a:t>
            </a:r>
            <a:r>
              <a:rPr lang="en-US" sz="2000" dirty="0" smtClean="0"/>
              <a:t>&amp; degradation </a:t>
            </a:r>
            <a:r>
              <a:rPr lang="en-US" sz="2000" dirty="0"/>
              <a:t>of &gt; 2000 ha vegetation  (woodlands,  coastal forest, scrub/grassland </a:t>
            </a:r>
            <a:r>
              <a:rPr lang="en-US" sz="2000" dirty="0" err="1"/>
              <a:t>dambos</a:t>
            </a:r>
            <a:r>
              <a:rPr lang="en-US" sz="2000" dirty="0"/>
              <a:t>)</a:t>
            </a:r>
          </a:p>
          <a:p>
            <a:pPr marL="287338" indent="-287338">
              <a:spcAft>
                <a:spcPts val="500"/>
              </a:spcAft>
            </a:pPr>
            <a:endParaRPr lang="en-US" sz="2000" dirty="0"/>
          </a:p>
          <a:p>
            <a:pPr marL="287338" indent="-287338">
              <a:spcAft>
                <a:spcPts val="500"/>
              </a:spcAft>
              <a:buFont typeface="Arial" pitchFamily="34" charset="0"/>
              <a:buChar char="•"/>
            </a:pPr>
            <a:r>
              <a:rPr lang="en-US" sz="2000" dirty="0"/>
              <a:t>Loss </a:t>
            </a:r>
            <a:r>
              <a:rPr lang="en-US" sz="2000" dirty="0" smtClean="0"/>
              <a:t>&amp; degradation </a:t>
            </a:r>
            <a:r>
              <a:rPr lang="en-US" sz="2000" dirty="0"/>
              <a:t>of coral reefs, unique coastal lagoon  system (and cave of spiritual significance),  Green sea turtle nesting habitat (one of 8 sites globally) and IUCN-listed Madagascar Pond Heron</a:t>
            </a:r>
          </a:p>
          <a:p>
            <a:pPr marL="287338" indent="-287338">
              <a:spcAft>
                <a:spcPts val="500"/>
              </a:spcAft>
            </a:pPr>
            <a:endParaRPr lang="en-US" sz="2000" dirty="0"/>
          </a:p>
          <a:p>
            <a:pPr marL="287338" indent="-287338">
              <a:spcAft>
                <a:spcPts val="500"/>
              </a:spcAft>
              <a:buFont typeface="Arial" pitchFamily="34" charset="0"/>
              <a:buChar char="•"/>
            </a:pPr>
            <a:r>
              <a:rPr lang="en-US" sz="2000" dirty="0"/>
              <a:t>Potential degradation (sedimentation) of river and impacts on quality of water used by communities. </a:t>
            </a:r>
          </a:p>
        </p:txBody>
      </p:sp>
      <p:grpSp>
        <p:nvGrpSpPr>
          <p:cNvPr id="2" name="Group 14"/>
          <p:cNvGrpSpPr/>
          <p:nvPr/>
        </p:nvGrpSpPr>
        <p:grpSpPr>
          <a:xfrm>
            <a:off x="7162801" y="1066800"/>
            <a:ext cx="1631643" cy="1676400"/>
            <a:chOff x="7008726" y="2362200"/>
            <a:chExt cx="2135274" cy="2053437"/>
          </a:xfrm>
        </p:grpSpPr>
        <p:pic>
          <p:nvPicPr>
            <p:cNvPr id="9220" name="Picture 4"/>
            <p:cNvPicPr>
              <a:picLocks noChangeAspect="1" noChangeArrowheads="1"/>
            </p:cNvPicPr>
            <p:nvPr/>
          </p:nvPicPr>
          <p:blipFill>
            <a:blip r:embed="rId3" cstate="print"/>
            <a:srcRect/>
            <a:stretch>
              <a:fillRect/>
            </a:stretch>
          </p:blipFill>
          <p:spPr bwMode="auto">
            <a:xfrm>
              <a:off x="7008726" y="2362200"/>
              <a:ext cx="2135274" cy="2019300"/>
            </a:xfrm>
            <a:prstGeom prst="rect">
              <a:avLst/>
            </a:prstGeom>
            <a:noFill/>
            <a:ln w="9525">
              <a:noFill/>
              <a:miter lim="800000"/>
              <a:headEnd/>
              <a:tailEnd/>
            </a:ln>
          </p:spPr>
        </p:pic>
        <p:sp>
          <p:nvSpPr>
            <p:cNvPr id="14" name="TextBox 13"/>
            <p:cNvSpPr txBox="1"/>
            <p:nvPr/>
          </p:nvSpPr>
          <p:spPr>
            <a:xfrm>
              <a:off x="7705302" y="4151738"/>
              <a:ext cx="1397551" cy="263899"/>
            </a:xfrm>
            <a:prstGeom prst="rect">
              <a:avLst/>
            </a:prstGeom>
            <a:noFill/>
          </p:spPr>
          <p:txBody>
            <a:bodyPr wrap="none" rtlCol="0">
              <a:spAutoFit/>
            </a:bodyPr>
            <a:lstStyle/>
            <a:p>
              <a:r>
                <a:rPr lang="en-US" sz="800" dirty="0">
                  <a:latin typeface="Arial" pitchFamily="34" charset="0"/>
                  <a:cs typeface="Arial" pitchFamily="34" charset="0"/>
                </a:rPr>
                <a:t>Photo Adam Ridley</a:t>
              </a:r>
              <a:endParaRPr lang="en-GB" sz="800" dirty="0">
                <a:latin typeface="Arial" pitchFamily="34" charset="0"/>
                <a:cs typeface="Arial" pitchFamily="34" charset="0"/>
              </a:endParaRPr>
            </a:p>
          </p:txBody>
        </p:sp>
      </p:grpSp>
      <p:pic>
        <p:nvPicPr>
          <p:cNvPr id="9221" name="Picture 5"/>
          <p:cNvPicPr>
            <a:picLocks noChangeAspect="1" noChangeArrowheads="1"/>
          </p:cNvPicPr>
          <p:nvPr/>
        </p:nvPicPr>
        <p:blipFill>
          <a:blip r:embed="rId4" cstate="print"/>
          <a:srcRect/>
          <a:stretch>
            <a:fillRect/>
          </a:stretch>
        </p:blipFill>
        <p:spPr bwMode="auto">
          <a:xfrm>
            <a:off x="7086600" y="3962400"/>
            <a:ext cx="2688804" cy="2705100"/>
          </a:xfrm>
          <a:prstGeom prst="rect">
            <a:avLst/>
          </a:prstGeom>
          <a:noFill/>
          <a:ln w="9525">
            <a:noFill/>
            <a:miter lim="800000"/>
            <a:headEnd/>
            <a:tailEnd/>
          </a:ln>
        </p:spPr>
      </p:pic>
      <p:pic>
        <p:nvPicPr>
          <p:cNvPr id="16" name="Picture 3"/>
          <p:cNvPicPr>
            <a:picLocks noChangeAspect="1" noChangeArrowheads="1"/>
          </p:cNvPicPr>
          <p:nvPr/>
        </p:nvPicPr>
        <p:blipFill>
          <a:blip r:embed="rId5" cstate="print"/>
          <a:srcRect/>
          <a:stretch>
            <a:fillRect/>
          </a:stretch>
        </p:blipFill>
        <p:spPr bwMode="auto">
          <a:xfrm>
            <a:off x="8610600" y="2590800"/>
            <a:ext cx="1371600" cy="1456508"/>
          </a:xfrm>
          <a:prstGeom prst="rect">
            <a:avLst/>
          </a:prstGeom>
          <a:noFill/>
          <a:ln w="9525">
            <a:noFill/>
            <a:miter lim="800000"/>
            <a:headEnd/>
            <a:tailEnd/>
          </a:ln>
        </p:spPr>
      </p:pic>
      <p:sp>
        <p:nvSpPr>
          <p:cNvPr id="11" name="Text Box 6"/>
          <p:cNvSpPr txBox="1">
            <a:spLocks noChangeArrowheads="1"/>
          </p:cNvSpPr>
          <p:nvPr/>
        </p:nvSpPr>
        <p:spPr bwMode="auto">
          <a:xfrm>
            <a:off x="2452464" y="116633"/>
            <a:ext cx="5999460" cy="480131"/>
          </a:xfrm>
          <a:prstGeom prst="rect">
            <a:avLst/>
          </a:prstGeom>
          <a:noFill/>
          <a:ln w="9525">
            <a:noFill/>
            <a:miter lim="800000"/>
            <a:headEnd/>
            <a:tailEnd/>
          </a:ln>
        </p:spPr>
        <p:txBody>
          <a:bodyPr wrap="square">
            <a:spAutoFit/>
          </a:bodyPr>
          <a:lstStyle/>
          <a:p>
            <a:pPr algn="ctr" eaLnBrk="0" hangingPunct="0">
              <a:lnSpc>
                <a:spcPct val="90000"/>
              </a:lnSpc>
            </a:pPr>
            <a:r>
              <a:rPr lang="en-GB" sz="2800" dirty="0">
                <a:solidFill>
                  <a:schemeClr val="bg1"/>
                </a:solidFill>
              </a:rPr>
              <a:t>MOZOG MH &amp; offset planning  </a:t>
            </a:r>
          </a:p>
        </p:txBody>
      </p:sp>
    </p:spTree>
    <p:extLst>
      <p:ext uri="{BB962C8B-B14F-4D97-AF65-F5344CB8AC3E}">
        <p14:creationId xmlns:p14="http://schemas.microsoft.com/office/powerpoint/2010/main" val="37375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p:cNvSpPr>
            <a:spLocks noChangeArrowheads="1"/>
          </p:cNvSpPr>
          <p:nvPr/>
        </p:nvSpPr>
        <p:spPr bwMode="auto">
          <a:xfrm>
            <a:off x="1752600" y="908721"/>
            <a:ext cx="8610600" cy="4970591"/>
          </a:xfrm>
          <a:prstGeom prst="rect">
            <a:avLst/>
          </a:prstGeom>
          <a:solidFill>
            <a:schemeClr val="bg1">
              <a:lumMod val="95000"/>
            </a:schemeClr>
          </a:solidFill>
          <a:ln w="9525">
            <a:noFill/>
            <a:miter lim="800000"/>
            <a:headEnd/>
            <a:tailEnd/>
          </a:ln>
        </p:spPr>
        <p:txBody>
          <a:bodyPr wrap="square">
            <a:spAutoFit/>
          </a:bodyPr>
          <a:lstStyle/>
          <a:p>
            <a:pPr marL="287338" indent="-287338"/>
            <a:r>
              <a:rPr lang="en-US" sz="2200" b="1" i="1" dirty="0">
                <a:solidFill>
                  <a:srgbClr val="C00000"/>
                </a:solidFill>
              </a:rPr>
              <a:t>Stakeholders, financing</a:t>
            </a:r>
          </a:p>
          <a:p>
            <a:pPr marL="287338" indent="-287338"/>
            <a:endParaRPr lang="en-US" sz="500" i="1" dirty="0">
              <a:solidFill>
                <a:srgbClr val="006600"/>
              </a:solidFill>
            </a:endParaRPr>
          </a:p>
          <a:p>
            <a:pPr marL="287338" indent="-287338"/>
            <a:endParaRPr lang="en-US" sz="500" i="1" dirty="0">
              <a:solidFill>
                <a:srgbClr val="006600"/>
              </a:solidFill>
            </a:endParaRPr>
          </a:p>
          <a:p>
            <a:pPr marL="287338" indent="-287338">
              <a:spcBef>
                <a:spcPts val="1200"/>
              </a:spcBef>
              <a:spcAft>
                <a:spcPts val="1000"/>
              </a:spcAft>
              <a:buFont typeface="Arial" pitchFamily="34" charset="0"/>
              <a:buChar char="•"/>
            </a:pPr>
            <a:r>
              <a:rPr lang="en-US" sz="2000" dirty="0"/>
              <a:t>Public stakeholder meetings held with local communities, NGOs </a:t>
            </a:r>
            <a:r>
              <a:rPr lang="en-US" sz="2000" dirty="0" err="1"/>
              <a:t>Naturalia</a:t>
            </a:r>
            <a:r>
              <a:rPr lang="en-US" sz="2000" dirty="0"/>
              <a:t>, </a:t>
            </a:r>
            <a:r>
              <a:rPr lang="en-US" sz="2000" dirty="0" err="1"/>
              <a:t>Biofondo</a:t>
            </a:r>
            <a:r>
              <a:rPr lang="en-US" sz="2000" dirty="0"/>
              <a:t>, government authorities (e.g. PA authorities), others</a:t>
            </a:r>
          </a:p>
          <a:p>
            <a:pPr marL="287338" indent="-287338">
              <a:spcBef>
                <a:spcPts val="1200"/>
              </a:spcBef>
              <a:spcAft>
                <a:spcPts val="1000"/>
              </a:spcAft>
              <a:buFont typeface="Arial" pitchFamily="34" charset="0"/>
              <a:buChar char="•"/>
            </a:pPr>
            <a:r>
              <a:rPr lang="en-US" sz="2000" dirty="0"/>
              <a:t>Several positive contributions and opportunities have been identified, but there are also some major concerns:</a:t>
            </a:r>
          </a:p>
          <a:p>
            <a:pPr marL="744538" lvl="1" indent="-287338">
              <a:spcBef>
                <a:spcPts val="1200"/>
              </a:spcBef>
              <a:spcAft>
                <a:spcPts val="1000"/>
              </a:spcAft>
              <a:buFont typeface="Arial" pitchFamily="34" charset="0"/>
              <a:buChar char="•"/>
            </a:pPr>
            <a:r>
              <a:rPr lang="en-US" sz="2000" dirty="0"/>
              <a:t>In particular, </a:t>
            </a:r>
            <a:r>
              <a:rPr lang="en-US" sz="2000" dirty="0" err="1"/>
              <a:t>Naturalia</a:t>
            </a:r>
            <a:r>
              <a:rPr lang="en-US" sz="2000" dirty="0"/>
              <a:t> opposes the project on the basis of its predicted impacts on coral reefs and green turtle nesting sites. The NGO does not believe that NNL can be achieved if there are impacts on these biodiversity components. </a:t>
            </a:r>
          </a:p>
          <a:p>
            <a:pPr marL="287338" indent="-287338">
              <a:spcBef>
                <a:spcPts val="1200"/>
              </a:spcBef>
              <a:spcAft>
                <a:spcPts val="1000"/>
              </a:spcAft>
              <a:buFont typeface="Arial" pitchFamily="34" charset="0"/>
              <a:buChar char="•"/>
            </a:pPr>
            <a:r>
              <a:rPr lang="en-US" sz="2000" dirty="0"/>
              <a:t>Various lenders are interested in financing the project. This includes several Equator Banks, who require adherence to the IFC’s PS6 and the other Performance Standards – covering both social and environmental practices. </a:t>
            </a:r>
          </a:p>
        </p:txBody>
      </p:sp>
      <p:sp>
        <p:nvSpPr>
          <p:cNvPr id="6" name="Text Box 6"/>
          <p:cNvSpPr txBox="1">
            <a:spLocks noChangeArrowheads="1"/>
          </p:cNvSpPr>
          <p:nvPr/>
        </p:nvSpPr>
        <p:spPr bwMode="auto">
          <a:xfrm>
            <a:off x="2452464" y="116633"/>
            <a:ext cx="5999460" cy="480131"/>
          </a:xfrm>
          <a:prstGeom prst="rect">
            <a:avLst/>
          </a:prstGeom>
          <a:noFill/>
          <a:ln w="9525">
            <a:noFill/>
            <a:miter lim="800000"/>
            <a:headEnd/>
            <a:tailEnd/>
          </a:ln>
        </p:spPr>
        <p:txBody>
          <a:bodyPr wrap="square">
            <a:spAutoFit/>
          </a:bodyPr>
          <a:lstStyle/>
          <a:p>
            <a:pPr algn="ctr" eaLnBrk="0" hangingPunct="0">
              <a:lnSpc>
                <a:spcPct val="90000"/>
              </a:lnSpc>
            </a:pPr>
            <a:r>
              <a:rPr lang="en-GB" sz="2800" b="1" dirty="0">
                <a:solidFill>
                  <a:schemeClr val="bg1"/>
                </a:solidFill>
              </a:rPr>
              <a:t>MOZOG MH &amp; offset planning  </a:t>
            </a:r>
          </a:p>
        </p:txBody>
      </p:sp>
    </p:spTree>
    <p:extLst>
      <p:ext uri="{BB962C8B-B14F-4D97-AF65-F5344CB8AC3E}">
        <p14:creationId xmlns:p14="http://schemas.microsoft.com/office/powerpoint/2010/main" val="823116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6"/>
          <p:cNvSpPr>
            <a:spLocks noChangeArrowheads="1"/>
          </p:cNvSpPr>
          <p:nvPr/>
        </p:nvSpPr>
        <p:spPr bwMode="auto">
          <a:xfrm>
            <a:off x="1676401" y="899959"/>
            <a:ext cx="5149090" cy="5062924"/>
          </a:xfrm>
          <a:prstGeom prst="rect">
            <a:avLst/>
          </a:prstGeom>
          <a:solidFill>
            <a:schemeClr val="bg1">
              <a:lumMod val="95000"/>
            </a:schemeClr>
          </a:solidFill>
          <a:ln w="9525">
            <a:noFill/>
            <a:miter lim="800000"/>
            <a:headEnd/>
            <a:tailEnd/>
          </a:ln>
        </p:spPr>
        <p:txBody>
          <a:bodyPr wrap="square">
            <a:spAutoFit/>
          </a:bodyPr>
          <a:lstStyle/>
          <a:p>
            <a:pPr marL="287338" indent="-287338"/>
            <a:r>
              <a:rPr lang="en-US" sz="2200" b="1" i="1" dirty="0">
                <a:solidFill>
                  <a:srgbClr val="006600"/>
                </a:solidFill>
              </a:rPr>
              <a:t>Regional context:</a:t>
            </a:r>
          </a:p>
          <a:p>
            <a:pPr marL="287338" indent="-287338"/>
            <a:endParaRPr lang="en-US" sz="500" i="1" dirty="0">
              <a:solidFill>
                <a:srgbClr val="006600"/>
              </a:solidFill>
            </a:endParaRPr>
          </a:p>
          <a:p>
            <a:pPr marL="287338" indent="-287338"/>
            <a:endParaRPr lang="en-US" sz="500" i="1" dirty="0">
              <a:solidFill>
                <a:srgbClr val="006600"/>
              </a:solidFill>
            </a:endParaRPr>
          </a:p>
          <a:p>
            <a:pPr marL="287338" indent="-287338">
              <a:spcAft>
                <a:spcPts val="500"/>
              </a:spcAft>
              <a:buFont typeface="Arial" pitchFamily="34" charset="0"/>
              <a:buChar char="•"/>
            </a:pPr>
            <a:r>
              <a:rPr lang="en-US" sz="1900" dirty="0"/>
              <a:t>Small, scattered villages, people with subsistence lifestyle (heavily reliant on fishing, small scale agriculture, use of water from rivers), recent population influx </a:t>
            </a:r>
          </a:p>
          <a:p>
            <a:pPr marL="287338" indent="-287338">
              <a:spcAft>
                <a:spcPts val="500"/>
              </a:spcAft>
              <a:buFont typeface="Arial" pitchFamily="34" charset="0"/>
              <a:buChar char="•"/>
            </a:pPr>
            <a:r>
              <a:rPr lang="en-US" sz="1900" dirty="0"/>
              <a:t>Mosaic of different vegetation types  (Status from Least Threatened </a:t>
            </a:r>
            <a:r>
              <a:rPr lang="en-US" sz="1900" dirty="0" err="1"/>
              <a:t>Miombo</a:t>
            </a:r>
            <a:r>
              <a:rPr lang="en-US" sz="1900" dirty="0"/>
              <a:t> woodlands to Vulnerable, Endangered Forest, </a:t>
            </a:r>
            <a:r>
              <a:rPr lang="en-US" sz="1900" dirty="0" err="1"/>
              <a:t>Dambos</a:t>
            </a:r>
            <a:r>
              <a:rPr lang="en-US" sz="1900" dirty="0"/>
              <a:t>)</a:t>
            </a:r>
          </a:p>
          <a:p>
            <a:pPr marL="287338" indent="-287338">
              <a:spcAft>
                <a:spcPts val="500"/>
              </a:spcAft>
              <a:buFont typeface="Arial" pitchFamily="34" charset="0"/>
              <a:buChar char="•"/>
            </a:pPr>
            <a:r>
              <a:rPr lang="en-US" sz="1900" dirty="0"/>
              <a:t>Important aquatic biodiversity: </a:t>
            </a:r>
          </a:p>
          <a:p>
            <a:pPr marL="744538" lvl="1" indent="-287338">
              <a:spcAft>
                <a:spcPts val="500"/>
              </a:spcAft>
              <a:buFont typeface="Arial" pitchFamily="34" charset="0"/>
              <a:buChar char="•"/>
            </a:pPr>
            <a:r>
              <a:rPr lang="en-US" sz="1900" dirty="0"/>
              <a:t>Two rivers, wetland systems, coastal lagoon</a:t>
            </a:r>
          </a:p>
          <a:p>
            <a:pPr marL="744538" lvl="1" indent="-287338">
              <a:spcAft>
                <a:spcPts val="500"/>
              </a:spcAft>
              <a:buFont typeface="Arial" pitchFamily="34" charset="0"/>
              <a:buChar char="•"/>
            </a:pPr>
            <a:r>
              <a:rPr lang="en-US" sz="1900" dirty="0"/>
              <a:t>Turtle nesting sites, coral reefs</a:t>
            </a:r>
          </a:p>
          <a:p>
            <a:pPr marL="287338" indent="-287338">
              <a:spcAft>
                <a:spcPts val="500"/>
              </a:spcAft>
              <a:buFont typeface="Arial" pitchFamily="34" charset="0"/>
              <a:buChar char="•"/>
            </a:pPr>
            <a:r>
              <a:rPr lang="en-US" sz="1900" dirty="0"/>
              <a:t>Small underfunded protected area in the South , potential to expand this</a:t>
            </a:r>
          </a:p>
          <a:p>
            <a:pPr marL="287338" indent="-287338">
              <a:spcAft>
                <a:spcPts val="500"/>
              </a:spcAft>
              <a:buFont typeface="Arial" pitchFamily="34" charset="0"/>
              <a:buChar char="•"/>
            </a:pPr>
            <a:r>
              <a:rPr lang="en-US" sz="1900" dirty="0"/>
              <a:t>Diverse land tenure (leases) </a:t>
            </a:r>
          </a:p>
        </p:txBody>
      </p:sp>
      <p:pic>
        <p:nvPicPr>
          <p:cNvPr id="7169" name="Picture 10"/>
          <p:cNvPicPr>
            <a:picLocks noChangeAspect="1" noChangeArrowheads="1"/>
          </p:cNvPicPr>
          <p:nvPr/>
        </p:nvPicPr>
        <p:blipFill>
          <a:blip r:embed="rId3" cstate="print"/>
          <a:srcRect/>
          <a:stretch>
            <a:fillRect/>
          </a:stretch>
        </p:blipFill>
        <p:spPr bwMode="auto">
          <a:xfrm>
            <a:off x="6825491" y="3715657"/>
            <a:ext cx="3727536" cy="3066143"/>
          </a:xfrm>
          <a:prstGeom prst="rect">
            <a:avLst/>
          </a:prstGeom>
          <a:noFill/>
        </p:spPr>
      </p:pic>
      <p:pic>
        <p:nvPicPr>
          <p:cNvPr id="7173" name="Picture 5"/>
          <p:cNvPicPr>
            <a:picLocks noChangeAspect="1" noChangeArrowheads="1"/>
          </p:cNvPicPr>
          <p:nvPr/>
        </p:nvPicPr>
        <p:blipFill>
          <a:blip r:embed="rId4" cstate="print"/>
          <a:srcRect/>
          <a:stretch>
            <a:fillRect/>
          </a:stretch>
        </p:blipFill>
        <p:spPr bwMode="auto">
          <a:xfrm>
            <a:off x="7391401" y="990600"/>
            <a:ext cx="2982505" cy="2394190"/>
          </a:xfrm>
          <a:prstGeom prst="rect">
            <a:avLst/>
          </a:prstGeom>
          <a:noFill/>
          <a:ln w="9525">
            <a:noFill/>
            <a:miter lim="800000"/>
            <a:headEnd/>
            <a:tailEnd/>
          </a:ln>
        </p:spPr>
      </p:pic>
      <p:sp>
        <p:nvSpPr>
          <p:cNvPr id="9" name="Text Box 6"/>
          <p:cNvSpPr txBox="1">
            <a:spLocks noChangeArrowheads="1"/>
          </p:cNvSpPr>
          <p:nvPr/>
        </p:nvSpPr>
        <p:spPr bwMode="auto">
          <a:xfrm>
            <a:off x="2452464" y="116633"/>
            <a:ext cx="5999460" cy="480131"/>
          </a:xfrm>
          <a:prstGeom prst="rect">
            <a:avLst/>
          </a:prstGeom>
          <a:noFill/>
          <a:ln w="9525">
            <a:noFill/>
            <a:miter lim="800000"/>
            <a:headEnd/>
            <a:tailEnd/>
          </a:ln>
        </p:spPr>
        <p:txBody>
          <a:bodyPr wrap="square">
            <a:spAutoFit/>
          </a:bodyPr>
          <a:lstStyle/>
          <a:p>
            <a:pPr algn="ctr" eaLnBrk="0" hangingPunct="0">
              <a:lnSpc>
                <a:spcPct val="90000"/>
              </a:lnSpc>
            </a:pPr>
            <a:r>
              <a:rPr lang="en-GB" sz="2800" b="1" dirty="0">
                <a:solidFill>
                  <a:schemeClr val="bg1"/>
                </a:solidFill>
              </a:rPr>
              <a:t>MOZOG MH &amp; offset planning  </a:t>
            </a:r>
          </a:p>
        </p:txBody>
      </p:sp>
    </p:spTree>
    <p:extLst>
      <p:ext uri="{BB962C8B-B14F-4D97-AF65-F5344CB8AC3E}">
        <p14:creationId xmlns:p14="http://schemas.microsoft.com/office/powerpoint/2010/main" val="405391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C:\Users\avonhase\Documents\GIS\Moz\Moz Biodiversity &amp; LNG Project Planned.JPG"/>
          <p:cNvPicPr/>
          <p:nvPr/>
        </p:nvPicPr>
        <p:blipFill>
          <a:blip r:embed="rId3" cstate="print"/>
          <a:srcRect/>
          <a:stretch>
            <a:fillRect/>
          </a:stretch>
        </p:blipFill>
        <p:spPr bwMode="auto">
          <a:xfrm>
            <a:off x="4615544" y="808040"/>
            <a:ext cx="5747656" cy="6049961"/>
          </a:xfrm>
          <a:prstGeom prst="rect">
            <a:avLst/>
          </a:prstGeom>
          <a:noFill/>
          <a:ln w="9525">
            <a:noFill/>
            <a:miter lim="800000"/>
            <a:headEnd/>
            <a:tailEnd/>
          </a:ln>
        </p:spPr>
      </p:pic>
      <p:sp>
        <p:nvSpPr>
          <p:cNvPr id="30" name="TextBox 29"/>
          <p:cNvSpPr txBox="1"/>
          <p:nvPr/>
        </p:nvSpPr>
        <p:spPr>
          <a:xfrm>
            <a:off x="1752600" y="1981201"/>
            <a:ext cx="2362201" cy="1323439"/>
          </a:xfrm>
          <a:prstGeom prst="rect">
            <a:avLst/>
          </a:prstGeom>
          <a:solidFill>
            <a:schemeClr val="bg1">
              <a:lumMod val="95000"/>
            </a:schemeClr>
          </a:solidFill>
        </p:spPr>
        <p:txBody>
          <a:bodyPr wrap="square" rtlCol="0">
            <a:spAutoFit/>
          </a:bodyPr>
          <a:lstStyle/>
          <a:p>
            <a:pPr algn="ctr"/>
            <a:r>
              <a:rPr lang="en-US" sz="2000" b="1" dirty="0">
                <a:solidFill>
                  <a:srgbClr val="663300"/>
                </a:solidFill>
              </a:rPr>
              <a:t>Landscape context: </a:t>
            </a:r>
          </a:p>
          <a:p>
            <a:pPr algn="ctr"/>
            <a:r>
              <a:rPr lang="en-US" sz="2000" dirty="0">
                <a:solidFill>
                  <a:srgbClr val="663300"/>
                </a:solidFill>
              </a:rPr>
              <a:t>The Proposed project and surroundings</a:t>
            </a:r>
            <a:endParaRPr lang="en-GB" sz="2000" dirty="0">
              <a:solidFill>
                <a:srgbClr val="663300"/>
              </a:solidFill>
            </a:endParaRPr>
          </a:p>
        </p:txBody>
      </p:sp>
      <p:sp>
        <p:nvSpPr>
          <p:cNvPr id="32" name="Isosceles Triangle 31"/>
          <p:cNvSpPr/>
          <p:nvPr/>
        </p:nvSpPr>
        <p:spPr>
          <a:xfrm>
            <a:off x="6781800" y="12954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Isosceles Triangle 33"/>
          <p:cNvSpPr/>
          <p:nvPr/>
        </p:nvSpPr>
        <p:spPr>
          <a:xfrm>
            <a:off x="7848600" y="2057400"/>
            <a:ext cx="76200" cy="762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Isosceles Triangle 35"/>
          <p:cNvSpPr/>
          <p:nvPr/>
        </p:nvSpPr>
        <p:spPr>
          <a:xfrm>
            <a:off x="7315200" y="28194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Isosceles Triangle 36"/>
          <p:cNvSpPr/>
          <p:nvPr/>
        </p:nvSpPr>
        <p:spPr>
          <a:xfrm>
            <a:off x="7772400" y="53340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Isosceles Triangle 37"/>
          <p:cNvSpPr/>
          <p:nvPr/>
        </p:nvSpPr>
        <p:spPr>
          <a:xfrm>
            <a:off x="7010400" y="64770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p:cNvSpPr txBox="1"/>
          <p:nvPr/>
        </p:nvSpPr>
        <p:spPr>
          <a:xfrm>
            <a:off x="7086600" y="6428602"/>
            <a:ext cx="717312" cy="276999"/>
          </a:xfrm>
          <a:prstGeom prst="rect">
            <a:avLst/>
          </a:prstGeom>
          <a:noFill/>
        </p:spPr>
        <p:txBody>
          <a:bodyPr wrap="none" rtlCol="0">
            <a:spAutoFit/>
          </a:bodyPr>
          <a:lstStyle/>
          <a:p>
            <a:r>
              <a:rPr lang="en-US" sz="1200" dirty="0">
                <a:latin typeface="Arial" pitchFamily="34" charset="0"/>
                <a:cs typeface="Arial" pitchFamily="34" charset="0"/>
              </a:rPr>
              <a:t>Villages</a:t>
            </a:r>
            <a:endParaRPr lang="en-GB" sz="1200" dirty="0">
              <a:latin typeface="Arial" pitchFamily="34" charset="0"/>
              <a:cs typeface="Arial" pitchFamily="34" charset="0"/>
            </a:endParaRPr>
          </a:p>
        </p:txBody>
      </p:sp>
      <p:sp>
        <p:nvSpPr>
          <p:cNvPr id="42" name="Isosceles Triangle 41"/>
          <p:cNvSpPr/>
          <p:nvPr/>
        </p:nvSpPr>
        <p:spPr>
          <a:xfrm>
            <a:off x="8153400" y="29718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sosceles Triangle 42"/>
          <p:cNvSpPr/>
          <p:nvPr/>
        </p:nvSpPr>
        <p:spPr>
          <a:xfrm>
            <a:off x="6934200" y="10668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Isosceles Triangle 45"/>
          <p:cNvSpPr/>
          <p:nvPr/>
        </p:nvSpPr>
        <p:spPr>
          <a:xfrm>
            <a:off x="5867400" y="57912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Isosceles Triangle 47"/>
          <p:cNvSpPr/>
          <p:nvPr/>
        </p:nvSpPr>
        <p:spPr>
          <a:xfrm>
            <a:off x="5638800" y="29718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Isosceles Triangle 48"/>
          <p:cNvSpPr/>
          <p:nvPr/>
        </p:nvSpPr>
        <p:spPr>
          <a:xfrm>
            <a:off x="5791200" y="1295400"/>
            <a:ext cx="76200" cy="76200"/>
          </a:xfrm>
          <a:prstGeom prst="triangl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Box 6"/>
          <p:cNvSpPr txBox="1">
            <a:spLocks noChangeArrowheads="1"/>
          </p:cNvSpPr>
          <p:nvPr/>
        </p:nvSpPr>
        <p:spPr bwMode="auto">
          <a:xfrm>
            <a:off x="2452464" y="112858"/>
            <a:ext cx="5999460" cy="480131"/>
          </a:xfrm>
          <a:prstGeom prst="rect">
            <a:avLst/>
          </a:prstGeom>
          <a:noFill/>
          <a:ln w="9525">
            <a:noFill/>
            <a:miter lim="800000"/>
            <a:headEnd/>
            <a:tailEnd/>
          </a:ln>
        </p:spPr>
        <p:txBody>
          <a:bodyPr wrap="square">
            <a:spAutoFit/>
          </a:bodyPr>
          <a:lstStyle/>
          <a:p>
            <a:pPr algn="ctr" eaLnBrk="0" hangingPunct="0">
              <a:lnSpc>
                <a:spcPct val="90000"/>
              </a:lnSpc>
            </a:pPr>
            <a:r>
              <a:rPr lang="en-GB" sz="2800" b="1" dirty="0">
                <a:solidFill>
                  <a:schemeClr val="bg1"/>
                </a:solidFill>
              </a:rPr>
              <a:t>MOZOG MH &amp; offset planning  </a:t>
            </a:r>
          </a:p>
        </p:txBody>
      </p:sp>
    </p:spTree>
    <p:extLst>
      <p:ext uri="{BB962C8B-B14F-4D97-AF65-F5344CB8AC3E}">
        <p14:creationId xmlns:p14="http://schemas.microsoft.com/office/powerpoint/2010/main" val="511979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898466" y="3062134"/>
            <a:ext cx="6573798" cy="2239074"/>
          </a:xfrm>
          <a:prstGeom prst="rect">
            <a:avLst/>
          </a:prstGeom>
        </p:spPr>
        <p:txBody>
          <a:bodyPr wrap="square">
            <a:spAutoFit/>
          </a:bodyPr>
          <a:lstStyle/>
          <a:p>
            <a:pPr marL="287338" indent="-287338"/>
            <a:endParaRPr lang="en-US" sz="2200" b="1" i="1" dirty="0">
              <a:solidFill>
                <a:schemeClr val="tx2">
                  <a:lumMod val="60000"/>
                  <a:lumOff val="40000"/>
                </a:schemeClr>
              </a:solidFill>
            </a:endParaRPr>
          </a:p>
          <a:p>
            <a:pPr marL="287338" indent="-287338"/>
            <a:endParaRPr lang="en-US" sz="500" i="1" dirty="0">
              <a:solidFill>
                <a:srgbClr val="006600"/>
              </a:solidFill>
            </a:endParaRPr>
          </a:p>
          <a:p>
            <a:pPr marL="457200" indent="-457200">
              <a:spcAft>
                <a:spcPts val="500"/>
              </a:spcAft>
              <a:buAutoNum type="arabicPeriod"/>
            </a:pPr>
            <a:r>
              <a:rPr lang="en-US" sz="2000" dirty="0"/>
              <a:t>Group work</a:t>
            </a:r>
          </a:p>
          <a:p>
            <a:pPr marL="457200" indent="-457200">
              <a:spcAft>
                <a:spcPts val="500"/>
              </a:spcAft>
              <a:buAutoNum type="arabicPeriod"/>
            </a:pPr>
            <a:r>
              <a:rPr lang="en-US" sz="2000" dirty="0"/>
              <a:t>Materials: Maps, background information sheet</a:t>
            </a:r>
          </a:p>
          <a:p>
            <a:pPr marL="457200" indent="-457200">
              <a:spcAft>
                <a:spcPts val="500"/>
              </a:spcAft>
              <a:buAutoNum type="arabicPeriod"/>
            </a:pPr>
            <a:r>
              <a:rPr lang="en-US" sz="2000" dirty="0"/>
              <a:t>Consider the key guiding questions to start investigating how </a:t>
            </a:r>
            <a:r>
              <a:rPr lang="en-US" sz="2000" dirty="0" err="1"/>
              <a:t>Mozog</a:t>
            </a:r>
            <a:r>
              <a:rPr lang="en-US" sz="2000" dirty="0"/>
              <a:t> could meet NNL</a:t>
            </a:r>
          </a:p>
          <a:p>
            <a:pPr marL="457200" indent="-457200">
              <a:spcAft>
                <a:spcPts val="500"/>
              </a:spcAft>
              <a:buAutoNum type="arabicPeriod"/>
            </a:pPr>
            <a:r>
              <a:rPr lang="en-US" sz="2000" dirty="0"/>
              <a:t>Please report back</a:t>
            </a:r>
          </a:p>
        </p:txBody>
      </p:sp>
      <p:sp>
        <p:nvSpPr>
          <p:cNvPr id="11" name="Right Arrow 10"/>
          <p:cNvSpPr/>
          <p:nvPr/>
        </p:nvSpPr>
        <p:spPr bwMode="auto">
          <a:xfrm>
            <a:off x="1951424" y="2996952"/>
            <a:ext cx="501041" cy="315102"/>
          </a:xfrm>
          <a:prstGeom prst="rightArrow">
            <a:avLst/>
          </a:prstGeom>
          <a:solidFill>
            <a:schemeClr val="accent1">
              <a:lumMod val="75000"/>
            </a:schemeClr>
          </a:solid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lnSpc>
                <a:spcPct val="105000"/>
              </a:lnSpc>
              <a:spcBef>
                <a:spcPct val="20000"/>
              </a:spcBef>
              <a:spcAft>
                <a:spcPct val="0"/>
              </a:spcAft>
            </a:pPr>
            <a:endParaRPr lang="en-GB" sz="2800" b="1">
              <a:solidFill>
                <a:srgbClr val="000000"/>
              </a:solidFill>
              <a:latin typeface="Arial" charset="0"/>
            </a:endParaRPr>
          </a:p>
        </p:txBody>
      </p:sp>
      <p:sp>
        <p:nvSpPr>
          <p:cNvPr id="14" name="Text Box 6"/>
          <p:cNvSpPr txBox="1">
            <a:spLocks noChangeArrowheads="1"/>
          </p:cNvSpPr>
          <p:nvPr/>
        </p:nvSpPr>
        <p:spPr bwMode="auto">
          <a:xfrm>
            <a:off x="2452464" y="116633"/>
            <a:ext cx="5999460" cy="480131"/>
          </a:xfrm>
          <a:prstGeom prst="rect">
            <a:avLst/>
          </a:prstGeom>
          <a:noFill/>
          <a:ln w="9525">
            <a:noFill/>
            <a:miter lim="800000"/>
            <a:headEnd/>
            <a:tailEnd/>
          </a:ln>
        </p:spPr>
        <p:txBody>
          <a:bodyPr wrap="square">
            <a:spAutoFit/>
          </a:bodyPr>
          <a:lstStyle/>
          <a:p>
            <a:pPr algn="ctr" eaLnBrk="0" hangingPunct="0">
              <a:lnSpc>
                <a:spcPct val="90000"/>
              </a:lnSpc>
            </a:pPr>
            <a:r>
              <a:rPr lang="en-GB" sz="2800" b="1" dirty="0">
                <a:solidFill>
                  <a:schemeClr val="bg1"/>
                </a:solidFill>
              </a:rPr>
              <a:t>MOZOG MH &amp; offset planning  </a:t>
            </a:r>
          </a:p>
        </p:txBody>
      </p:sp>
      <p:pic>
        <p:nvPicPr>
          <p:cNvPr id="4097" name="Picture 1"/>
          <p:cNvPicPr>
            <a:picLocks noChangeAspect="1" noChangeArrowheads="1"/>
          </p:cNvPicPr>
          <p:nvPr/>
        </p:nvPicPr>
        <p:blipFill>
          <a:blip r:embed="rId3" cstate="print"/>
          <a:srcRect/>
          <a:stretch>
            <a:fillRect/>
          </a:stretch>
        </p:blipFill>
        <p:spPr bwMode="auto">
          <a:xfrm>
            <a:off x="9120336" y="808039"/>
            <a:ext cx="1554850" cy="6096000"/>
          </a:xfrm>
          <a:prstGeom prst="rect">
            <a:avLst/>
          </a:prstGeom>
          <a:noFill/>
          <a:ln w="9525">
            <a:noFill/>
            <a:miter lim="800000"/>
            <a:headEnd/>
            <a:tailEnd/>
          </a:ln>
        </p:spPr>
      </p:pic>
      <p:sp>
        <p:nvSpPr>
          <p:cNvPr id="17" name="Rectangle 6"/>
          <p:cNvSpPr>
            <a:spLocks noChangeArrowheads="1"/>
          </p:cNvSpPr>
          <p:nvPr/>
        </p:nvSpPr>
        <p:spPr bwMode="auto">
          <a:xfrm>
            <a:off x="1752600" y="1066800"/>
            <a:ext cx="6924318" cy="1446550"/>
          </a:xfrm>
          <a:prstGeom prst="rect">
            <a:avLst/>
          </a:prstGeom>
          <a:noFill/>
          <a:ln w="9525">
            <a:solidFill>
              <a:schemeClr val="tx2">
                <a:lumMod val="60000"/>
                <a:lumOff val="40000"/>
              </a:schemeClr>
            </a:solidFill>
            <a:miter lim="800000"/>
            <a:headEnd/>
            <a:tailEnd/>
          </a:ln>
        </p:spPr>
        <p:txBody>
          <a:bodyPr wrap="square">
            <a:spAutoFit/>
          </a:bodyPr>
          <a:lstStyle/>
          <a:p>
            <a:pPr marL="58738" indent="1588" algn="ctr"/>
            <a:r>
              <a:rPr lang="en-US" sz="2200" dirty="0">
                <a:solidFill>
                  <a:schemeClr val="accent1">
                    <a:lumMod val="75000"/>
                  </a:schemeClr>
                </a:solidFill>
              </a:rPr>
              <a:t>What does </a:t>
            </a:r>
            <a:r>
              <a:rPr lang="en-US" sz="2200" dirty="0" err="1">
                <a:solidFill>
                  <a:schemeClr val="accent1">
                    <a:lumMod val="75000"/>
                  </a:schemeClr>
                </a:solidFill>
              </a:rPr>
              <a:t>Mozog</a:t>
            </a:r>
            <a:r>
              <a:rPr lang="en-US" sz="2200" dirty="0">
                <a:solidFill>
                  <a:schemeClr val="accent1">
                    <a:lumMod val="75000"/>
                  </a:schemeClr>
                </a:solidFill>
              </a:rPr>
              <a:t> need to do to satisfy its NNL commitment for the proposed project, especially concerning impact avoidance, minimization and biodiversity offsets?</a:t>
            </a:r>
          </a:p>
        </p:txBody>
      </p:sp>
    </p:spTree>
    <p:extLst>
      <p:ext uri="{BB962C8B-B14F-4D97-AF65-F5344CB8AC3E}">
        <p14:creationId xmlns:p14="http://schemas.microsoft.com/office/powerpoint/2010/main" val="3592439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6"/>
          <p:cNvSpPr txBox="1">
            <a:spLocks noChangeArrowheads="1"/>
          </p:cNvSpPr>
          <p:nvPr/>
        </p:nvSpPr>
        <p:spPr bwMode="auto">
          <a:xfrm>
            <a:off x="2279576" y="116633"/>
            <a:ext cx="6287492" cy="480131"/>
          </a:xfrm>
          <a:prstGeom prst="rect">
            <a:avLst/>
          </a:prstGeom>
          <a:noFill/>
          <a:ln w="9525">
            <a:noFill/>
            <a:miter lim="800000"/>
            <a:headEnd/>
            <a:tailEnd/>
          </a:ln>
        </p:spPr>
        <p:txBody>
          <a:bodyPr wrap="square">
            <a:spAutoFit/>
          </a:bodyPr>
          <a:lstStyle/>
          <a:p>
            <a:pPr algn="ctr" eaLnBrk="0" hangingPunct="0">
              <a:lnSpc>
                <a:spcPct val="90000"/>
              </a:lnSpc>
            </a:pPr>
            <a:r>
              <a:rPr lang="en-GB" sz="2800" b="1" dirty="0">
                <a:solidFill>
                  <a:schemeClr val="bg1"/>
                </a:solidFill>
              </a:rPr>
              <a:t>MOZOG MH &amp; offset planning  </a:t>
            </a:r>
          </a:p>
        </p:txBody>
      </p:sp>
      <p:graphicFrame>
        <p:nvGraphicFramePr>
          <p:cNvPr id="3" name="Table 2"/>
          <p:cNvGraphicFramePr>
            <a:graphicFrameLocks noGrp="1"/>
          </p:cNvGraphicFramePr>
          <p:nvPr>
            <p:extLst>
              <p:ext uri="{D42A27DB-BD31-4B8C-83A1-F6EECF244321}">
                <p14:modId xmlns:p14="http://schemas.microsoft.com/office/powerpoint/2010/main" val="2406694641"/>
              </p:ext>
            </p:extLst>
          </p:nvPr>
        </p:nvGraphicFramePr>
        <p:xfrm>
          <a:off x="2135560" y="1235297"/>
          <a:ext cx="7920880" cy="4479365"/>
        </p:xfrm>
        <a:graphic>
          <a:graphicData uri="http://schemas.openxmlformats.org/drawingml/2006/table">
            <a:tbl>
              <a:tblPr firstRow="1" firstCol="1" bandRow="1"/>
              <a:tblGrid>
                <a:gridCol w="7920880">
                  <a:extLst>
                    <a:ext uri="{9D8B030D-6E8A-4147-A177-3AD203B41FA5}">
                      <a16:colId xmlns:a16="http://schemas.microsoft.com/office/drawing/2014/main" val="2542862950"/>
                    </a:ext>
                  </a:extLst>
                </a:gridCol>
              </a:tblGrid>
              <a:tr h="709593">
                <a:tc>
                  <a:txBody>
                    <a:bodyPr/>
                    <a:lstStyle/>
                    <a:p>
                      <a:pPr marL="0" marR="116840" indent="-228600" algn="ctr">
                        <a:spcBef>
                          <a:spcPts val="0"/>
                        </a:spcBef>
                        <a:spcAft>
                          <a:spcPts val="0"/>
                        </a:spcAft>
                      </a:pPr>
                      <a:r>
                        <a:rPr lang="en-GB" sz="2600" b="1" dirty="0">
                          <a:solidFill>
                            <a:schemeClr val="accent5">
                              <a:lumMod val="75000"/>
                            </a:schemeClr>
                          </a:solidFill>
                          <a:effectLst/>
                          <a:latin typeface="+mj-lt"/>
                          <a:ea typeface="Times New Roman" panose="02020603050405020304" pitchFamily="18" charset="0"/>
                          <a:cs typeface="Times New Roman" panose="02020603050405020304" pitchFamily="18" charset="0"/>
                        </a:rPr>
                        <a:t>Key guiding questions</a:t>
                      </a:r>
                    </a:p>
                    <a:p>
                      <a:pPr marL="0" marR="116840" indent="-228600" algn="l">
                        <a:spcBef>
                          <a:spcPts val="0"/>
                        </a:spcBef>
                        <a:spcAft>
                          <a:spcPts val="0"/>
                        </a:spcAft>
                      </a:pPr>
                      <a:endParaRPr lang="en-GB" sz="2000" dirty="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b">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2761596"/>
                  </a:ext>
                </a:extLst>
              </a:tr>
              <a:tr h="3769772">
                <a:tc>
                  <a:txBody>
                    <a:bodyPr/>
                    <a:lstStyle/>
                    <a:p>
                      <a:pPr marL="342900" marR="0" lvl="0" indent="-342900" algn="just">
                        <a:spcBef>
                          <a:spcPts val="600"/>
                        </a:spcBef>
                        <a:spcAft>
                          <a:spcPts val="1200"/>
                        </a:spcAft>
                        <a:buFont typeface="+mj-lt"/>
                        <a:buAutoNum type="arabicPeriod"/>
                        <a:tabLst>
                          <a:tab pos="1314450" algn="l"/>
                        </a:tabLst>
                      </a:pPr>
                      <a:r>
                        <a:rPr lang="en-US" sz="2000" dirty="0">
                          <a:effectLst/>
                          <a:latin typeface="+mj-lt"/>
                          <a:ea typeface="Times New Roman" panose="02020603050405020304" pitchFamily="18" charset="0"/>
                          <a:cs typeface="Times New Roman" panose="02020603050405020304" pitchFamily="18" charset="0"/>
                        </a:rPr>
                        <a:t>Which project impacts does </a:t>
                      </a:r>
                      <a:r>
                        <a:rPr lang="en-US" sz="2000" dirty="0" err="1">
                          <a:effectLst/>
                          <a:latin typeface="+mj-lt"/>
                          <a:ea typeface="Times New Roman" panose="02020603050405020304" pitchFamily="18" charset="0"/>
                          <a:cs typeface="Times New Roman" panose="02020603050405020304" pitchFamily="18" charset="0"/>
                        </a:rPr>
                        <a:t>Mozog</a:t>
                      </a:r>
                      <a:r>
                        <a:rPr lang="en-US" sz="2000" dirty="0">
                          <a:effectLst/>
                          <a:latin typeface="+mj-lt"/>
                          <a:ea typeface="Times New Roman" panose="02020603050405020304" pitchFamily="18" charset="0"/>
                          <a:cs typeface="Times New Roman" panose="02020603050405020304" pitchFamily="18" charset="0"/>
                        </a:rPr>
                        <a:t> need to consider? (Remember that direct, indirect and cumulative impacts should be considered).</a:t>
                      </a:r>
                      <a:endParaRPr lang="en-GB" sz="2000" dirty="0">
                        <a:effectLst/>
                        <a:latin typeface="+mj-lt"/>
                        <a:ea typeface="Times New Roman" panose="02020603050405020304" pitchFamily="18" charset="0"/>
                        <a:cs typeface="Times New Roman" panose="02020603050405020304" pitchFamily="18" charset="0"/>
                      </a:endParaRPr>
                    </a:p>
                    <a:p>
                      <a:pPr marL="342900" marR="116840" lvl="0" indent="-342900" algn="l">
                        <a:spcBef>
                          <a:spcPts val="0"/>
                        </a:spcBef>
                        <a:spcAft>
                          <a:spcPts val="1200"/>
                        </a:spcAft>
                        <a:buFont typeface="+mj-lt"/>
                        <a:buAutoNum type="arabicPeriod"/>
                      </a:pPr>
                      <a:r>
                        <a:rPr lang="en-US" sz="2000" dirty="0">
                          <a:effectLst/>
                          <a:latin typeface="+mj-lt"/>
                          <a:ea typeface="Times New Roman" panose="02020603050405020304" pitchFamily="18" charset="0"/>
                          <a:cs typeface="Times New Roman" panose="02020603050405020304" pitchFamily="18" charset="0"/>
                        </a:rPr>
                        <a:t>Are all of the predicted residual impacts likely to be capable of being offset (i.e. can you identify any potential ‘fatal flaws’)? </a:t>
                      </a:r>
                      <a:endParaRPr lang="en-GB" sz="2000" dirty="0">
                        <a:effectLst/>
                        <a:latin typeface="+mj-lt"/>
                        <a:ea typeface="Times New Roman" panose="02020603050405020304" pitchFamily="18" charset="0"/>
                        <a:cs typeface="Times New Roman" panose="02020603050405020304" pitchFamily="18" charset="0"/>
                      </a:endParaRPr>
                    </a:p>
                    <a:p>
                      <a:pPr marL="342900" marR="0" lvl="0" indent="-342900" algn="just">
                        <a:spcBef>
                          <a:spcPts val="0"/>
                        </a:spcBef>
                        <a:spcAft>
                          <a:spcPts val="1200"/>
                        </a:spcAft>
                        <a:buFont typeface="+mj-lt"/>
                        <a:buAutoNum type="arabicPeriod"/>
                        <a:tabLst>
                          <a:tab pos="1314450" algn="l"/>
                        </a:tabLst>
                      </a:pPr>
                      <a:r>
                        <a:rPr lang="en-US" sz="2000" dirty="0">
                          <a:effectLst/>
                          <a:latin typeface="+mj-lt"/>
                          <a:ea typeface="Times New Roman" panose="02020603050405020304" pitchFamily="18" charset="0"/>
                          <a:cs typeface="Times New Roman" panose="02020603050405020304" pitchFamily="18" charset="0"/>
                        </a:rPr>
                        <a:t>Would you recommend redesigning the project (e.g. to avoid ‘fatal flaws’), and if so, how might this be achieved?</a:t>
                      </a:r>
                      <a:endParaRPr lang="en-GB" sz="2000" dirty="0">
                        <a:effectLst/>
                        <a:latin typeface="+mj-lt"/>
                        <a:ea typeface="Times New Roman" panose="02020603050405020304" pitchFamily="18" charset="0"/>
                        <a:cs typeface="Times New Roman" panose="02020603050405020304" pitchFamily="18" charset="0"/>
                      </a:endParaRPr>
                    </a:p>
                    <a:p>
                      <a:pPr marL="342900" marR="0" lvl="0" indent="-342900" algn="just">
                        <a:spcBef>
                          <a:spcPts val="0"/>
                        </a:spcBef>
                        <a:spcAft>
                          <a:spcPts val="1200"/>
                        </a:spcAft>
                        <a:buFont typeface="+mj-lt"/>
                        <a:buAutoNum type="arabicPeriod"/>
                        <a:tabLst>
                          <a:tab pos="1314450" algn="l"/>
                        </a:tabLst>
                      </a:pPr>
                      <a:r>
                        <a:rPr lang="en-US" sz="2000" dirty="0">
                          <a:effectLst/>
                          <a:latin typeface="+mj-lt"/>
                          <a:ea typeface="Times New Roman" panose="02020603050405020304" pitchFamily="18" charset="0"/>
                          <a:cs typeface="Times New Roman" panose="02020603050405020304" pitchFamily="18" charset="0"/>
                        </a:rPr>
                        <a:t>How will the mitigation hierarchy be applied, and what are some key mitigation measures you would recommend? </a:t>
                      </a:r>
                      <a:endParaRPr lang="en-GB" sz="2000" dirty="0">
                        <a:effectLst/>
                        <a:latin typeface="+mj-lt"/>
                        <a:ea typeface="Times New Roman" panose="02020603050405020304" pitchFamily="18" charset="0"/>
                        <a:cs typeface="Times New Roman" panose="02020603050405020304" pitchFamily="18" charset="0"/>
                      </a:endParaRPr>
                    </a:p>
                    <a:p>
                      <a:pPr marL="342900" marR="0" lvl="0" indent="-342900" algn="just">
                        <a:spcBef>
                          <a:spcPts val="0"/>
                        </a:spcBef>
                        <a:spcAft>
                          <a:spcPts val="1200"/>
                        </a:spcAft>
                        <a:buFont typeface="+mj-lt"/>
                        <a:buAutoNum type="arabicPeriod"/>
                        <a:tabLst>
                          <a:tab pos="1314450" algn="l"/>
                        </a:tabLst>
                      </a:pPr>
                      <a:r>
                        <a:rPr lang="en-US" sz="2000" dirty="0">
                          <a:solidFill>
                            <a:schemeClr val="tx1">
                              <a:lumMod val="50000"/>
                              <a:lumOff val="50000"/>
                            </a:schemeClr>
                          </a:solidFill>
                          <a:effectLst/>
                          <a:latin typeface="+mj-lt"/>
                          <a:ea typeface="Times New Roman" panose="02020603050405020304" pitchFamily="18" charset="0"/>
                          <a:cs typeface="Times New Roman" panose="02020603050405020304" pitchFamily="18" charset="0"/>
                        </a:rPr>
                        <a:t>[What opportunities and constraints exist for offsets in the region?]</a:t>
                      </a:r>
                      <a:endParaRPr lang="en-GB" sz="2000" dirty="0">
                        <a:solidFill>
                          <a:schemeClr val="tx1">
                            <a:lumMod val="50000"/>
                            <a:lumOff val="50000"/>
                          </a:schemeClr>
                        </a:solidFill>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058654"/>
                  </a:ext>
                </a:extLst>
              </a:tr>
            </a:tbl>
          </a:graphicData>
        </a:graphic>
      </p:graphicFrame>
    </p:spTree>
    <p:extLst>
      <p:ext uri="{BB962C8B-B14F-4D97-AF65-F5344CB8AC3E}">
        <p14:creationId xmlns:p14="http://schemas.microsoft.com/office/powerpoint/2010/main" val="364559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ChangeArrowheads="1"/>
          </p:cNvSpPr>
          <p:nvPr>
            <p:ph type="body" idx="1"/>
          </p:nvPr>
        </p:nvSpPr>
        <p:spPr>
          <a:xfrm>
            <a:off x="1828800" y="1219202"/>
            <a:ext cx="6019800" cy="4651145"/>
          </a:xfrm>
        </p:spPr>
        <p:style>
          <a:lnRef idx="2">
            <a:schemeClr val="accent3"/>
          </a:lnRef>
          <a:fillRef idx="1">
            <a:schemeClr val="lt1"/>
          </a:fillRef>
          <a:effectRef idx="0">
            <a:schemeClr val="accent3"/>
          </a:effectRef>
          <a:fontRef idx="minor">
            <a:schemeClr val="dk1"/>
          </a:fontRef>
        </p:style>
        <p:txBody>
          <a:bodyPr>
            <a:noAutofit/>
          </a:bodyPr>
          <a:lstStyle/>
          <a:p>
            <a:pPr>
              <a:spcBef>
                <a:spcPts val="1800"/>
              </a:spcBef>
              <a:buNone/>
              <a:defRPr/>
            </a:pPr>
            <a:r>
              <a:rPr lang="en-GB" sz="2200" b="1" dirty="0">
                <a:latin typeface="Arial" pitchFamily="34" charset="0"/>
                <a:cs typeface="Arial" pitchFamily="34" charset="0"/>
              </a:rPr>
              <a:t>What do you think? </a:t>
            </a:r>
          </a:p>
          <a:p>
            <a:pPr>
              <a:spcBef>
                <a:spcPts val="1800"/>
              </a:spcBef>
              <a:defRPr/>
            </a:pPr>
            <a:r>
              <a:rPr lang="en-GB" sz="2200" dirty="0">
                <a:latin typeface="Arial" pitchFamily="34" charset="0"/>
                <a:cs typeface="Arial" pitchFamily="34" charset="0"/>
              </a:rPr>
              <a:t>Funding publication of conservation journal</a:t>
            </a:r>
          </a:p>
          <a:p>
            <a:pPr>
              <a:spcBef>
                <a:spcPts val="1800"/>
              </a:spcBef>
              <a:defRPr/>
            </a:pPr>
            <a:r>
              <a:rPr lang="en-GB" sz="2200" dirty="0">
                <a:latin typeface="Arial" pitchFamily="34" charset="0"/>
                <a:cs typeface="Arial" pitchFamily="34" charset="0"/>
              </a:rPr>
              <a:t>Contributions to a Protected Area</a:t>
            </a:r>
          </a:p>
          <a:p>
            <a:pPr>
              <a:spcBef>
                <a:spcPts val="1800"/>
              </a:spcBef>
              <a:defRPr/>
            </a:pPr>
            <a:r>
              <a:rPr lang="en-GB" sz="2200" dirty="0">
                <a:latin typeface="Arial" pitchFamily="34" charset="0"/>
                <a:cs typeface="Arial" pitchFamily="34" charset="0"/>
              </a:rPr>
              <a:t>Capacity building for Protected Area staff</a:t>
            </a:r>
          </a:p>
          <a:p>
            <a:pPr>
              <a:spcBef>
                <a:spcPts val="1800"/>
              </a:spcBef>
              <a:defRPr/>
            </a:pPr>
            <a:r>
              <a:rPr lang="en-GB" sz="2200" dirty="0">
                <a:latin typeface="Arial" pitchFamily="34" charset="0"/>
                <a:cs typeface="Arial" pitchFamily="34" charset="0"/>
              </a:rPr>
              <a:t>Awareness raising for local communities</a:t>
            </a:r>
          </a:p>
          <a:p>
            <a:pPr>
              <a:spcBef>
                <a:spcPts val="1800"/>
              </a:spcBef>
              <a:defRPr/>
            </a:pPr>
            <a:r>
              <a:rPr lang="en-GB" sz="2200" dirty="0">
                <a:latin typeface="Arial" pitchFamily="34" charset="0"/>
                <a:cs typeface="Arial" pitchFamily="34" charset="0"/>
              </a:rPr>
              <a:t>Conservation research</a:t>
            </a:r>
          </a:p>
          <a:p>
            <a:pPr>
              <a:spcBef>
                <a:spcPts val="1800"/>
              </a:spcBef>
              <a:defRPr/>
            </a:pPr>
            <a:r>
              <a:rPr lang="en-GB" sz="2200" dirty="0">
                <a:solidFill>
                  <a:schemeClr val="tx1"/>
                </a:solidFill>
                <a:latin typeface="Arial" pitchFamily="34" charset="0"/>
                <a:cs typeface="Arial" pitchFamily="34" charset="0"/>
              </a:rPr>
              <a:t>Set-aside an area that is not to be developed</a:t>
            </a:r>
          </a:p>
          <a:p>
            <a:pPr>
              <a:spcBef>
                <a:spcPts val="1800"/>
              </a:spcBef>
              <a:defRPr/>
            </a:pPr>
            <a:r>
              <a:rPr lang="en-GB" sz="2200" dirty="0">
                <a:solidFill>
                  <a:schemeClr val="tx1"/>
                </a:solidFill>
                <a:latin typeface="Arial" pitchFamily="34" charset="0"/>
                <a:cs typeface="Arial" pitchFamily="34" charset="0"/>
              </a:rPr>
              <a:t>Establishing a plant nursery of medicinal plants with local communities</a:t>
            </a:r>
            <a:endParaRPr lang="en-GB" sz="2200" dirty="0">
              <a:latin typeface="Arial" pitchFamily="34" charset="0"/>
              <a:cs typeface="Arial" pitchFamily="34" charset="0"/>
            </a:endParaRPr>
          </a:p>
          <a:p>
            <a:pPr marL="0" indent="0">
              <a:buNone/>
              <a:defRPr/>
            </a:pPr>
            <a:endParaRPr lang="en-GB" sz="2200" dirty="0">
              <a:latin typeface="Arial" pitchFamily="34" charset="0"/>
              <a:cs typeface="Arial" pitchFamily="34" charset="0"/>
            </a:endParaRPr>
          </a:p>
        </p:txBody>
      </p:sp>
      <p:sp>
        <p:nvSpPr>
          <p:cNvPr id="3077" name="Text Box 6"/>
          <p:cNvSpPr txBox="1">
            <a:spLocks noChangeArrowheads="1"/>
          </p:cNvSpPr>
          <p:nvPr/>
        </p:nvSpPr>
        <p:spPr bwMode="auto">
          <a:xfrm>
            <a:off x="-174661" y="161300"/>
            <a:ext cx="1148822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rgbClr val="000000"/>
                </a:solidFill>
                <a:latin typeface="Arial" charset="0"/>
                <a:ea typeface="ＭＳ Ｐゴシック" charset="0"/>
                <a:cs typeface="Arial" charset="0"/>
              </a:defRPr>
            </a:lvl1pPr>
            <a:lvl2pPr marL="742950" indent="-285750" eaLnBrk="0" hangingPunct="0">
              <a:defRPr sz="2800" b="1">
                <a:solidFill>
                  <a:srgbClr val="000000"/>
                </a:solidFill>
                <a:latin typeface="Arial" charset="0"/>
                <a:ea typeface="Arial" charset="0"/>
                <a:cs typeface="Arial" charset="0"/>
              </a:defRPr>
            </a:lvl2pPr>
            <a:lvl3pPr marL="1143000" indent="-228600" eaLnBrk="0" hangingPunct="0">
              <a:defRPr sz="2800" b="1">
                <a:solidFill>
                  <a:srgbClr val="000000"/>
                </a:solidFill>
                <a:latin typeface="Arial" charset="0"/>
                <a:ea typeface="Arial" charset="0"/>
                <a:cs typeface="Arial" charset="0"/>
              </a:defRPr>
            </a:lvl3pPr>
            <a:lvl4pPr marL="1600200" indent="-228600" eaLnBrk="0" hangingPunct="0">
              <a:defRPr sz="2800" b="1">
                <a:solidFill>
                  <a:srgbClr val="000000"/>
                </a:solidFill>
                <a:latin typeface="Arial" charset="0"/>
                <a:ea typeface="Arial" charset="0"/>
                <a:cs typeface="Arial" charset="0"/>
              </a:defRPr>
            </a:lvl4pPr>
            <a:lvl5pPr marL="2057400" indent="-228600" eaLnBrk="0" hangingPunct="0">
              <a:defRPr sz="2800" b="1">
                <a:solidFill>
                  <a:srgbClr val="000000"/>
                </a:solidFill>
                <a:latin typeface="Arial" charset="0"/>
                <a:ea typeface="Arial" charset="0"/>
                <a:cs typeface="Arial" charset="0"/>
              </a:defRPr>
            </a:lvl5pPr>
            <a:lvl6pPr marL="2514600" indent="-228600" eaLnBrk="0" fontAlgn="base" hangingPunct="0">
              <a:spcBef>
                <a:spcPct val="0"/>
              </a:spcBef>
              <a:spcAft>
                <a:spcPct val="0"/>
              </a:spcAft>
              <a:defRPr sz="2800" b="1">
                <a:solidFill>
                  <a:srgbClr val="000000"/>
                </a:solidFill>
                <a:latin typeface="Arial" charset="0"/>
                <a:ea typeface="Arial" charset="0"/>
                <a:cs typeface="Arial" charset="0"/>
              </a:defRPr>
            </a:lvl6pPr>
            <a:lvl7pPr marL="2971800" indent="-228600" eaLnBrk="0" fontAlgn="base" hangingPunct="0">
              <a:spcBef>
                <a:spcPct val="0"/>
              </a:spcBef>
              <a:spcAft>
                <a:spcPct val="0"/>
              </a:spcAft>
              <a:defRPr sz="2800" b="1">
                <a:solidFill>
                  <a:srgbClr val="000000"/>
                </a:solidFill>
                <a:latin typeface="Arial" charset="0"/>
                <a:ea typeface="Arial" charset="0"/>
                <a:cs typeface="Arial" charset="0"/>
              </a:defRPr>
            </a:lvl7pPr>
            <a:lvl8pPr marL="3429000" indent="-228600" eaLnBrk="0" fontAlgn="base" hangingPunct="0">
              <a:spcBef>
                <a:spcPct val="0"/>
              </a:spcBef>
              <a:spcAft>
                <a:spcPct val="0"/>
              </a:spcAft>
              <a:defRPr sz="2800" b="1">
                <a:solidFill>
                  <a:srgbClr val="000000"/>
                </a:solidFill>
                <a:latin typeface="Arial" charset="0"/>
                <a:ea typeface="Arial" charset="0"/>
                <a:cs typeface="Arial" charset="0"/>
              </a:defRPr>
            </a:lvl8pPr>
            <a:lvl9pPr marL="3886200" indent="-228600" eaLnBrk="0" fontAlgn="base" hangingPunct="0">
              <a:spcBef>
                <a:spcPct val="0"/>
              </a:spcBef>
              <a:spcAft>
                <a:spcPct val="0"/>
              </a:spcAft>
              <a:defRPr sz="2800" b="1">
                <a:solidFill>
                  <a:srgbClr val="000000"/>
                </a:solidFill>
                <a:latin typeface="Arial" charset="0"/>
                <a:ea typeface="Arial" charset="0"/>
                <a:cs typeface="Arial" charset="0"/>
              </a:defRPr>
            </a:lvl9pPr>
          </a:lstStyle>
          <a:p>
            <a:pPr algn="ctr">
              <a:lnSpc>
                <a:spcPct val="90000"/>
              </a:lnSpc>
            </a:pPr>
            <a:r>
              <a:rPr lang="en-US" sz="3000" b="0" dirty="0">
                <a:solidFill>
                  <a:schemeClr val="bg1"/>
                </a:solidFill>
                <a:latin typeface="Arial" pitchFamily="34" charset="0"/>
                <a:ea typeface="MS PGothic" charset="0"/>
                <a:cs typeface="Arial" pitchFamily="34" charset="0"/>
              </a:rPr>
              <a:t>Which activities count towards a biodiversity offset?</a:t>
            </a:r>
          </a:p>
        </p:txBody>
      </p:sp>
      <p:pic>
        <p:nvPicPr>
          <p:cNvPr id="3079" name="Picture 1" descr="marine and freshwater research.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1325" y="2055812"/>
            <a:ext cx="1055688" cy="13731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8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40776" y="5616576"/>
            <a:ext cx="1927225" cy="1241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17014" y="2963864"/>
            <a:ext cx="1550987"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7014" y="1046162"/>
            <a:ext cx="1127125" cy="1620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84"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53400" y="3717926"/>
            <a:ext cx="1312862" cy="1844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 name="Right Arrow 13"/>
          <p:cNvSpPr/>
          <p:nvPr/>
        </p:nvSpPr>
        <p:spPr>
          <a:xfrm>
            <a:off x="4724400" y="1219200"/>
            <a:ext cx="914400" cy="381000"/>
          </a:xfrm>
          <a:prstGeom prst="rightArrow">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itchFamily="34" charset="0"/>
              <a:cs typeface="Arial" pitchFamily="34" charset="0"/>
            </a:endParaRPr>
          </a:p>
        </p:txBody>
      </p:sp>
    </p:spTree>
    <p:extLst>
      <p:ext uri="{BB962C8B-B14F-4D97-AF65-F5344CB8AC3E}">
        <p14:creationId xmlns:p14="http://schemas.microsoft.com/office/powerpoint/2010/main" val="2503022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5867400" y="2286000"/>
            <a:ext cx="4800600" cy="3276600"/>
          </a:xfrm>
          <a:prstGeom prst="rect">
            <a:avLst/>
          </a:prstGeom>
          <a:noFill/>
          <a:ln w="9525">
            <a:noFill/>
            <a:miter lim="800000"/>
            <a:headEnd/>
            <a:tailEnd/>
          </a:ln>
        </p:spPr>
        <p:txBody>
          <a:bodyPr/>
          <a:lstStyle/>
          <a:p>
            <a:pPr marL="742950" lvl="1" indent="-285750" eaLnBrk="0" hangingPunct="0">
              <a:spcBef>
                <a:spcPct val="20000"/>
              </a:spcBef>
            </a:pPr>
            <a:endParaRPr lang="pt-PT" sz="2400"/>
          </a:p>
        </p:txBody>
      </p:sp>
      <p:sp>
        <p:nvSpPr>
          <p:cNvPr id="7174" name="Text Box 43"/>
          <p:cNvSpPr txBox="1">
            <a:spLocks noChangeArrowheads="1"/>
          </p:cNvSpPr>
          <p:nvPr/>
        </p:nvSpPr>
        <p:spPr bwMode="auto">
          <a:xfrm>
            <a:off x="1676400" y="151888"/>
            <a:ext cx="8839200" cy="480131"/>
          </a:xfrm>
          <a:prstGeom prst="rect">
            <a:avLst/>
          </a:prstGeom>
          <a:noFill/>
          <a:ln w="9525">
            <a:noFill/>
            <a:miter lim="800000"/>
            <a:headEnd/>
            <a:tailEnd/>
          </a:ln>
        </p:spPr>
        <p:txBody>
          <a:bodyPr>
            <a:spAutoFit/>
          </a:bodyPr>
          <a:lstStyle/>
          <a:p>
            <a:pPr algn="ctr" rtl="0" eaLnBrk="0" hangingPunct="0">
              <a:lnSpc>
                <a:spcPct val="90000"/>
              </a:lnSpc>
            </a:pPr>
            <a:r>
              <a:rPr lang="pt-PT" sz="2800" b="1" dirty="0">
                <a:solidFill>
                  <a:schemeClr val="bg1"/>
                </a:solidFill>
              </a:rPr>
              <a:t>Exercício:  Preparar </a:t>
            </a:r>
            <a:r>
              <a:rPr lang="pt-PT" sz="2800" b="1" dirty="0" err="1">
                <a:solidFill>
                  <a:schemeClr val="bg1"/>
                </a:solidFill>
              </a:rPr>
              <a:t>TdR</a:t>
            </a:r>
            <a:r>
              <a:rPr lang="pt-PT" sz="2800" b="1" dirty="0">
                <a:solidFill>
                  <a:schemeClr val="bg1"/>
                </a:solidFill>
              </a:rPr>
              <a:t> do EISA</a:t>
            </a:r>
          </a:p>
        </p:txBody>
      </p:sp>
      <p:sp>
        <p:nvSpPr>
          <p:cNvPr id="7" name="Rectangle 6"/>
          <p:cNvSpPr/>
          <p:nvPr/>
        </p:nvSpPr>
        <p:spPr>
          <a:xfrm>
            <a:off x="1792161" y="883988"/>
            <a:ext cx="8609626" cy="5170646"/>
          </a:xfrm>
          <a:prstGeom prst="rect">
            <a:avLst/>
          </a:prstGeom>
        </p:spPr>
        <p:txBody>
          <a:bodyPr wrap="square">
            <a:spAutoFit/>
          </a:bodyPr>
          <a:lstStyle/>
          <a:p>
            <a:pPr algn="l" rtl="0"/>
            <a:r>
              <a:rPr lang="pt-PT" sz="2200" b="1" i="1">
                <a:solidFill>
                  <a:srgbClr val="C00000"/>
                </a:solidFill>
              </a:rPr>
              <a:t>De volta ao Mozog!</a:t>
            </a:r>
            <a:endParaRPr lang="pt-PT" sz="2200" dirty="0"/>
          </a:p>
          <a:p>
            <a:endParaRPr lang="pt-PT" sz="1000" dirty="0"/>
          </a:p>
          <a:p>
            <a:pPr algn="l" rtl="0">
              <a:buFont typeface="Arial" pitchFamily="34" charset="0"/>
              <a:buChar char="•"/>
            </a:pPr>
            <a:r>
              <a:rPr lang="pt-PT" sz="2000"/>
              <a:t> Foram detidas as primeiras reuniões com as partes interessadas ​​e potenciais credores e foram levantadas as principais preocupações;</a:t>
            </a:r>
          </a:p>
          <a:p>
            <a:endParaRPr lang="pt-PT" sz="1000" dirty="0"/>
          </a:p>
          <a:p>
            <a:pPr algn="l" rtl="0">
              <a:buFont typeface="Arial" pitchFamily="34" charset="0"/>
              <a:buChar char="•"/>
            </a:pPr>
            <a:r>
              <a:rPr lang="pt-PT" sz="2000"/>
              <a:t> Como Director de Ambiente da Empresa, você percebe que o EIA actual (versão preliminar) não será suficiente, dados os requisitos dos credores internacionais;</a:t>
            </a:r>
          </a:p>
          <a:p>
            <a:endParaRPr lang="pt-PT" sz="1000" dirty="0"/>
          </a:p>
          <a:p>
            <a:pPr algn="l" rtl="0">
              <a:buFont typeface="Arial" pitchFamily="34" charset="0"/>
              <a:buChar char="•"/>
            </a:pPr>
            <a:r>
              <a:rPr lang="pt-PT" sz="2000"/>
              <a:t> Você decide elaborar novos TdR para o EIA, de forma a cobrir a PS6 da IFC (no contexto da PS1);</a:t>
            </a:r>
          </a:p>
          <a:p>
            <a:endParaRPr lang="pt-PT" sz="1000" dirty="0"/>
          </a:p>
          <a:p>
            <a:pPr algn="l" rtl="0">
              <a:buFont typeface="Arial" pitchFamily="34" charset="0"/>
              <a:buChar char="•"/>
            </a:pPr>
            <a:r>
              <a:rPr lang="pt-PT" sz="2000"/>
              <a:t>  É-lhe disponibilizada a PS6 e a Norma BBOP para revisão. Tal irá ajudar com a tarefa de identificar os principais aspectos a serem incluídos nos TdR.</a:t>
            </a:r>
          </a:p>
          <a:p>
            <a:endParaRPr lang="pt-PT" dirty="0"/>
          </a:p>
          <a:p>
            <a:pPr algn="l" rtl="0"/>
            <a:r>
              <a:rPr lang="pt-PT" sz="2000">
                <a:solidFill>
                  <a:srgbClr val="0000CC"/>
                </a:solidFill>
                <a:sym typeface="Wingdings" pitchFamily="2" charset="2"/>
              </a:rPr>
              <a:t> </a:t>
            </a:r>
            <a:r>
              <a:rPr lang="pt-PT" sz="2000">
                <a:solidFill>
                  <a:srgbClr val="0000CC"/>
                </a:solidFill>
              </a:rPr>
              <a:t>Em pequenos grupos, debata e discuta o que precisa de ser incluído nos novos TdR.</a:t>
            </a:r>
          </a:p>
          <a:p>
            <a:endParaRPr lang="pt-PT" sz="1000" dirty="0"/>
          </a:p>
          <a:p>
            <a:pPr algn="l" rtl="0"/>
            <a:r>
              <a:rPr lang="pt-PT" sz="2000">
                <a:solidFill>
                  <a:srgbClr val="0000CC"/>
                </a:solidFill>
                <a:sym typeface="Wingdings" pitchFamily="2" charset="2"/>
              </a:rPr>
              <a:t> </a:t>
            </a:r>
            <a:r>
              <a:rPr lang="pt-PT" sz="2000">
                <a:solidFill>
                  <a:srgbClr val="0000CC"/>
                </a:solidFill>
              </a:rPr>
              <a:t>Elabore uma lista de pontos para cobrir os passos e questões que os seus consultores terá de cobrir como parte do EIA. </a:t>
            </a:r>
            <a:endParaRPr lang="pt-PT" sz="2000" dirty="0">
              <a:solidFill>
                <a:srgbClr val="0000C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322321" y="72245"/>
            <a:ext cx="8255000" cy="535531"/>
          </a:xfrm>
          <a:prstGeom prst="rect">
            <a:avLst/>
          </a:prstGeom>
          <a:noFill/>
          <a:ln w="9525">
            <a:noFill/>
            <a:miter lim="800000"/>
            <a:headEnd/>
            <a:tailEnd/>
          </a:ln>
        </p:spPr>
        <p:txBody>
          <a:bodyPr>
            <a:spAutoFit/>
          </a:bodyPr>
          <a:lstStyle/>
          <a:p>
            <a:pPr algn="ctr" rtl="0" eaLnBrk="0" hangingPunct="0">
              <a:lnSpc>
                <a:spcPct val="90000"/>
              </a:lnSpc>
            </a:pPr>
            <a:r>
              <a:rPr lang="pt-PT" sz="3200" b="1" dirty="0">
                <a:solidFill>
                  <a:schemeClr val="bg1"/>
                </a:solidFill>
              </a:rPr>
              <a:t>Exercício 3: Implementação dos Contrabalanço</a:t>
            </a:r>
            <a:r>
              <a:rPr lang="pt-PT" sz="3200" dirty="0">
                <a:solidFill>
                  <a:schemeClr val="bg1"/>
                </a:solidFill>
              </a:rPr>
              <a:t>s</a:t>
            </a:r>
          </a:p>
        </p:txBody>
      </p:sp>
      <p:sp>
        <p:nvSpPr>
          <p:cNvPr id="10" name="TextBox 9"/>
          <p:cNvSpPr txBox="1"/>
          <p:nvPr/>
        </p:nvSpPr>
        <p:spPr>
          <a:xfrm>
            <a:off x="1752600" y="957859"/>
            <a:ext cx="8555182" cy="4001095"/>
          </a:xfrm>
          <a:prstGeom prst="rect">
            <a:avLst/>
          </a:prstGeom>
          <a:noFill/>
        </p:spPr>
        <p:txBody>
          <a:bodyPr wrap="square" rtlCol="0">
            <a:spAutoFit/>
          </a:bodyPr>
          <a:lstStyle/>
          <a:p>
            <a:pPr algn="l" rtl="0"/>
            <a:r>
              <a:rPr lang="pt-PT" sz="2400"/>
              <a:t>Perguntas/tarefas para os participantes:</a:t>
            </a:r>
          </a:p>
          <a:p>
            <a:endParaRPr lang="pt-PT" sz="1000" dirty="0"/>
          </a:p>
          <a:p>
            <a:pPr marL="228600" indent="-228600">
              <a:buFont typeface="Arial" pitchFamily="34" charset="0"/>
              <a:buChar char="•"/>
            </a:pPr>
            <a:r>
              <a:rPr lang="pt-PT" sz="2000"/>
              <a:t>Você conhece três opções diferentes de implementação (ver próximo slide): </a:t>
            </a:r>
          </a:p>
          <a:p>
            <a:pPr marL="685800" lvl="1" indent="-228600">
              <a:buFont typeface="Arial" pitchFamily="34" charset="0"/>
              <a:buChar char="•"/>
            </a:pPr>
            <a:r>
              <a:rPr lang="pt-PT" sz="2000"/>
              <a:t>locais de um único contrabalanço ou compensação, </a:t>
            </a:r>
          </a:p>
          <a:p>
            <a:pPr marL="685800" lvl="1" indent="-228600">
              <a:buFont typeface="Arial" pitchFamily="34" charset="0"/>
              <a:buChar char="•"/>
            </a:pPr>
            <a:r>
              <a:rPr lang="pt-PT" sz="2000"/>
              <a:t>locais de contrabalanços agregados ou compensação, </a:t>
            </a:r>
          </a:p>
          <a:p>
            <a:pPr marL="685800" lvl="1" indent="-228600">
              <a:buFont typeface="Arial" pitchFamily="34" charset="0"/>
              <a:buChar char="•"/>
            </a:pPr>
            <a:r>
              <a:rPr lang="pt-PT" sz="2000"/>
              <a:t>bancos de conservação</a:t>
            </a:r>
          </a:p>
          <a:p>
            <a:pPr marL="685800" lvl="1" indent="-228600"/>
            <a:endParaRPr lang="pt-PT" sz="2000" dirty="0"/>
          </a:p>
          <a:p>
            <a:pPr marL="228600" indent="-228600">
              <a:buFont typeface="Arial" pitchFamily="34" charset="0"/>
              <a:buChar char="•"/>
            </a:pPr>
            <a:r>
              <a:rPr lang="pt-PT" sz="2000"/>
              <a:t>É-lhe dada informação sobre 3 situações (A, B, C, descrita nos slides seguintes), onde existe oportunidade para desenvolver contrabalanços ou compensações de biodiversidade</a:t>
            </a:r>
          </a:p>
          <a:p>
            <a:pPr marL="228600" indent="-228600"/>
            <a:endParaRPr lang="pt-PT" sz="2000" dirty="0"/>
          </a:p>
          <a:p>
            <a:pPr marL="228600" indent="-228600">
              <a:buFont typeface="Arial" pitchFamily="34" charset="0"/>
              <a:buChar char="•"/>
            </a:pPr>
            <a:r>
              <a:rPr lang="pt-PT" sz="2000"/>
              <a:t>Combine as três situações para obter a opção de implementação mais apropriada!</a:t>
            </a:r>
            <a:endParaRPr lang="pt-PT" sz="2000" dirty="0"/>
          </a:p>
        </p:txBody>
      </p:sp>
      <p:pic>
        <p:nvPicPr>
          <p:cNvPr id="9" name="Picture 8" descr="Gold Mine Production Plant.jpg"/>
          <p:cNvPicPr>
            <a:picLocks noChangeAspect="1"/>
          </p:cNvPicPr>
          <p:nvPr/>
        </p:nvPicPr>
        <p:blipFill>
          <a:blip r:embed="rId3" cstate="print"/>
          <a:stretch>
            <a:fillRect/>
          </a:stretch>
        </p:blipFill>
        <p:spPr>
          <a:xfrm>
            <a:off x="4599069" y="4629627"/>
            <a:ext cx="3048000" cy="1999770"/>
          </a:xfrm>
          <a:prstGeom prst="rect">
            <a:avLst/>
          </a:prstGeom>
        </p:spPr>
      </p:pic>
      <p:pic>
        <p:nvPicPr>
          <p:cNvPr id="15" name="Picture 14" descr="Aerial view - suburbia.jpg"/>
          <p:cNvPicPr>
            <a:picLocks noChangeAspect="1"/>
          </p:cNvPicPr>
          <p:nvPr/>
        </p:nvPicPr>
        <p:blipFill>
          <a:blip r:embed="rId4" cstate="print"/>
          <a:stretch>
            <a:fillRect/>
          </a:stretch>
        </p:blipFill>
        <p:spPr>
          <a:xfrm>
            <a:off x="7641422" y="4629627"/>
            <a:ext cx="2666361" cy="1999771"/>
          </a:xfrm>
          <a:prstGeom prst="rect">
            <a:avLst/>
          </a:prstGeom>
        </p:spPr>
      </p:pic>
      <p:pic>
        <p:nvPicPr>
          <p:cNvPr id="16" name="Picture 15" descr="deforestation_from_the_air7.jpg"/>
          <p:cNvPicPr>
            <a:picLocks noChangeAspect="1"/>
          </p:cNvPicPr>
          <p:nvPr/>
        </p:nvPicPr>
        <p:blipFill>
          <a:blip r:embed="rId5" cstate="print"/>
          <a:stretch>
            <a:fillRect/>
          </a:stretch>
        </p:blipFill>
        <p:spPr>
          <a:xfrm>
            <a:off x="1932707" y="4629628"/>
            <a:ext cx="2666362" cy="1999771"/>
          </a:xfrm>
          <a:prstGeom prst="rect">
            <a:avLst/>
          </a:prstGeom>
        </p:spPr>
      </p:pic>
      <p:sp>
        <p:nvSpPr>
          <p:cNvPr id="17" name="TextBox 16"/>
          <p:cNvSpPr txBox="1"/>
          <p:nvPr/>
        </p:nvSpPr>
        <p:spPr>
          <a:xfrm>
            <a:off x="1932707" y="5844568"/>
            <a:ext cx="2666362" cy="830997"/>
          </a:xfrm>
          <a:prstGeom prst="rect">
            <a:avLst/>
          </a:prstGeom>
          <a:noFill/>
        </p:spPr>
        <p:txBody>
          <a:bodyPr wrap="square" rtlCol="0">
            <a:spAutoFit/>
          </a:bodyPr>
          <a:lstStyle/>
          <a:p>
            <a:pPr algn="ctr" rtl="0"/>
            <a:r>
              <a:rPr lang="pt-PT" sz="2400" b="1">
                <a:solidFill>
                  <a:schemeClr val="bg1"/>
                </a:solidFill>
              </a:rPr>
              <a:t>Situação A: Óleo de Palm</a:t>
            </a:r>
            <a:r>
              <a:rPr lang="pt-PT" sz="2400">
                <a:solidFill>
                  <a:schemeClr val="bg1"/>
                </a:solidFill>
              </a:rPr>
              <a:t>a</a:t>
            </a:r>
            <a:endParaRPr lang="pt-PT" sz="2400" b="1" dirty="0">
              <a:solidFill>
                <a:schemeClr val="bg1"/>
              </a:solidFill>
            </a:endParaRPr>
          </a:p>
        </p:txBody>
      </p:sp>
      <p:sp>
        <p:nvSpPr>
          <p:cNvPr id="18" name="TextBox 17"/>
          <p:cNvSpPr txBox="1"/>
          <p:nvPr/>
        </p:nvSpPr>
        <p:spPr>
          <a:xfrm>
            <a:off x="4599069" y="5859082"/>
            <a:ext cx="3042352" cy="830997"/>
          </a:xfrm>
          <a:prstGeom prst="rect">
            <a:avLst/>
          </a:prstGeom>
          <a:noFill/>
        </p:spPr>
        <p:txBody>
          <a:bodyPr wrap="square" rtlCol="0">
            <a:spAutoFit/>
          </a:bodyPr>
          <a:lstStyle/>
          <a:p>
            <a:pPr algn="ctr" rtl="0"/>
            <a:r>
              <a:rPr lang="pt-PT" sz="2400" b="1">
                <a:solidFill>
                  <a:schemeClr val="bg1"/>
                </a:solidFill>
              </a:rPr>
              <a:t>Situação B: Mina de Our</a:t>
            </a:r>
            <a:r>
              <a:rPr lang="pt-PT" sz="2400">
                <a:solidFill>
                  <a:schemeClr val="bg1"/>
                </a:solidFill>
              </a:rPr>
              <a:t>o</a:t>
            </a:r>
            <a:endParaRPr lang="pt-PT" sz="2400" b="1" dirty="0">
              <a:solidFill>
                <a:schemeClr val="bg1"/>
              </a:solidFill>
            </a:endParaRPr>
          </a:p>
        </p:txBody>
      </p:sp>
      <p:sp>
        <p:nvSpPr>
          <p:cNvPr id="19" name="TextBox 18"/>
          <p:cNvSpPr txBox="1"/>
          <p:nvPr/>
        </p:nvSpPr>
        <p:spPr>
          <a:xfrm>
            <a:off x="7647070" y="5852836"/>
            <a:ext cx="2660713" cy="830997"/>
          </a:xfrm>
          <a:prstGeom prst="rect">
            <a:avLst/>
          </a:prstGeom>
          <a:noFill/>
        </p:spPr>
        <p:txBody>
          <a:bodyPr wrap="square" rtlCol="0">
            <a:spAutoFit/>
          </a:bodyPr>
          <a:lstStyle/>
          <a:p>
            <a:pPr algn="ctr" rtl="0"/>
            <a:r>
              <a:rPr lang="pt-PT" sz="2400" b="1" dirty="0">
                <a:solidFill>
                  <a:schemeClr val="bg1"/>
                </a:solidFill>
              </a:rPr>
              <a:t>Situação C: Habitaçã</a:t>
            </a:r>
            <a:r>
              <a:rPr lang="pt-PT" sz="2400" dirty="0">
                <a:solidFill>
                  <a:schemeClr val="bg1"/>
                </a:solidFill>
              </a:rPr>
              <a:t>o</a:t>
            </a:r>
            <a:endParaRPr lang="pt-PT" sz="2400" b="1" dirty="0">
              <a:solidFill>
                <a:schemeClr val="bg1"/>
              </a:solidFill>
            </a:endParaRPr>
          </a:p>
        </p:txBody>
      </p:sp>
    </p:spTree>
    <p:extLst>
      <p:ext uri="{BB962C8B-B14F-4D97-AF65-F5344CB8AC3E}">
        <p14:creationId xmlns:p14="http://schemas.microsoft.com/office/powerpoint/2010/main" val="3411499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859646" y="70759"/>
            <a:ext cx="9198754" cy="543739"/>
          </a:xfrm>
          <a:prstGeom prst="rect">
            <a:avLst/>
          </a:prstGeom>
          <a:noFill/>
          <a:ln w="9525">
            <a:noFill/>
            <a:miter lim="800000"/>
            <a:headEnd/>
            <a:tailEnd/>
          </a:ln>
        </p:spPr>
        <p:txBody>
          <a:bodyPr wrap="square">
            <a:spAutoFit/>
          </a:bodyPr>
          <a:lstStyle/>
          <a:p>
            <a:pPr algn="ctr" rtl="0" eaLnBrk="0" hangingPunct="0">
              <a:lnSpc>
                <a:spcPct val="90000"/>
              </a:lnSpc>
            </a:pPr>
            <a:r>
              <a:rPr lang="pt-PT" sz="3200" b="1" dirty="0">
                <a:solidFill>
                  <a:schemeClr val="bg1"/>
                </a:solidFill>
              </a:rPr>
              <a:t>Exercício 3: Implementação</a:t>
            </a:r>
          </a:p>
        </p:txBody>
      </p:sp>
      <p:sp>
        <p:nvSpPr>
          <p:cNvPr id="8" name="Rectangle 7"/>
          <p:cNvSpPr/>
          <p:nvPr/>
        </p:nvSpPr>
        <p:spPr>
          <a:xfrm>
            <a:off x="2401813" y="775549"/>
            <a:ext cx="7326301" cy="307777"/>
          </a:xfrm>
          <a:prstGeom prst="rect">
            <a:avLst/>
          </a:prstGeom>
        </p:spPr>
        <p:txBody>
          <a:bodyPr wrap="none">
            <a:spAutoFit/>
          </a:bodyPr>
          <a:lstStyle/>
          <a:p>
            <a:pPr algn="ctr" rtl="0"/>
            <a:r>
              <a:rPr lang="pt-PT" sz="1400" b="1" dirty="0"/>
              <a:t>Aqui estão as três opções de implementação de contrabalanço/compensação de biodiversidade:</a:t>
            </a:r>
            <a:endParaRPr lang="pt-PT" sz="1400" dirty="0"/>
          </a:p>
        </p:txBody>
      </p:sp>
      <p:graphicFrame>
        <p:nvGraphicFramePr>
          <p:cNvPr id="12" name="Table 11"/>
          <p:cNvGraphicFramePr>
            <a:graphicFrameLocks noGrp="1"/>
          </p:cNvGraphicFramePr>
          <p:nvPr>
            <p:extLst/>
          </p:nvPr>
        </p:nvGraphicFramePr>
        <p:xfrm>
          <a:off x="1676400" y="1219202"/>
          <a:ext cx="8839200" cy="5486399"/>
        </p:xfrm>
        <a:graphic>
          <a:graphicData uri="http://schemas.openxmlformats.org/drawingml/2006/table">
            <a:tbl>
              <a:tblPr firstRow="1" bandRow="1">
                <a:tableStyleId>{5C22544A-7EE6-4342-B048-85BDC9FD1C3A}</a:tableStyleId>
              </a:tblPr>
              <a:tblGrid>
                <a:gridCol w="28956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628528">
                <a:tc>
                  <a:txBody>
                    <a:bodyPr/>
                    <a:lstStyle/>
                    <a:p>
                      <a:pPr algn="ctr" rtl="0"/>
                      <a:r>
                        <a:rPr lang="pt-PT" sz="1400" b="1" i="0" u="none" dirty="0">
                          <a:solidFill>
                            <a:srgbClr val="000000"/>
                          </a:solidFill>
                          <a:latin typeface="Calibri" pitchFamily="34" charset="0"/>
                          <a:cs typeface="Calibri" pitchFamily="34" charset="0"/>
                        </a:rPr>
                        <a:t>Opção 1:</a:t>
                      </a:r>
                      <a:r>
                        <a:rPr lang="pt-PT" sz="1400" b="0" i="0" u="none" baseline="0" dirty="0">
                          <a:solidFill>
                            <a:srgbClr val="000000"/>
                          </a:solidFill>
                          <a:latin typeface="Calibri" pitchFamily="34" charset="0"/>
                          <a:cs typeface="Calibri" pitchFamily="34" charset="0"/>
                        </a:rPr>
                        <a:t> </a:t>
                      </a:r>
                    </a:p>
                    <a:p>
                      <a:pPr algn="ctr" rtl="0"/>
                      <a:r>
                        <a:rPr lang="pt-PT" sz="1400" b="1" i="0" u="none" dirty="0">
                          <a:solidFill>
                            <a:srgbClr val="000000"/>
                          </a:solidFill>
                          <a:latin typeface="Calibri" pitchFamily="34" charset="0"/>
                          <a:cs typeface="Calibri" pitchFamily="34" charset="0"/>
                        </a:rPr>
                        <a:t>Local (individual)</a:t>
                      </a:r>
                      <a:r>
                        <a:rPr lang="pt-PT" sz="1400" b="0" i="0" u="none" baseline="0" dirty="0">
                          <a:solidFill>
                            <a:srgbClr val="000000"/>
                          </a:solidFill>
                          <a:latin typeface="Calibri" pitchFamily="34" charset="0"/>
                          <a:cs typeface="Calibri" pitchFamily="34" charset="0"/>
                        </a:rPr>
                        <a:t> </a:t>
                      </a:r>
                      <a:r>
                        <a:rPr lang="pt-PT" sz="1400" b="1" i="0" u="none" dirty="0">
                          <a:solidFill>
                            <a:srgbClr val="000000"/>
                          </a:solidFill>
                          <a:latin typeface="Calibri" pitchFamily="34" charset="0"/>
                          <a:cs typeface="Calibri" pitchFamily="34" charset="0"/>
                        </a:rPr>
                        <a:t>único</a:t>
                      </a:r>
                      <a:endParaRPr lang="pt-PT" sz="1400" b="1" dirty="0">
                        <a:solidFill>
                          <a:srgbClr val="000000"/>
                        </a:solidFill>
                        <a:latin typeface="Calibri" pitchFamily="34" charset="0"/>
                        <a:cs typeface="Calibri" pitchFamily="34" charset="0"/>
                      </a:endParaRPr>
                    </a:p>
                  </a:txBody>
                  <a:tcP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400" b="1" i="0" u="none">
                          <a:solidFill>
                            <a:srgbClr val="000000"/>
                          </a:solidFill>
                          <a:latin typeface="Calibri" pitchFamily="34" charset="0"/>
                          <a:cs typeface="Calibri" pitchFamily="34" charset="0"/>
                        </a:rPr>
                        <a:t>  Opção 2</a:t>
                      </a:r>
                      <a:r>
                        <a:rPr lang="pt-PT" sz="1400" b="0" i="0" u="none">
                          <a:solidFill>
                            <a:srgbClr val="000000"/>
                          </a:solidFill>
                          <a:latin typeface="Calibri" pitchFamily="34" charset="0"/>
                          <a:cs typeface="Calibri" pitchFamily="34" charset="0"/>
                        </a:rPr>
                        <a:t>: 2</a:t>
                      </a:r>
                    </a:p>
                    <a:p>
                      <a:pPr marL="0" marR="0" indent="0" algn="ctr" defTabSz="914400" rtl="0" eaLnBrk="1" fontAlgn="auto" latinLnBrk="0" hangingPunct="1">
                        <a:lnSpc>
                          <a:spcPct val="100000"/>
                        </a:lnSpc>
                        <a:spcBef>
                          <a:spcPts val="0"/>
                        </a:spcBef>
                        <a:spcAft>
                          <a:spcPts val="0"/>
                        </a:spcAft>
                        <a:buClrTx/>
                        <a:buSzTx/>
                        <a:buFontTx/>
                        <a:buNone/>
                        <a:tabLst/>
                        <a:defRPr/>
                      </a:pPr>
                      <a:r>
                        <a:rPr lang="pt-PT" sz="1400" b="1" i="0" u="none">
                          <a:solidFill>
                            <a:srgbClr val="000000"/>
                          </a:solidFill>
                          <a:latin typeface="Calibri" pitchFamily="34" charset="0"/>
                          <a:cs typeface="Calibri" pitchFamily="34" charset="0"/>
                        </a:rPr>
                        <a:t>Local agregado</a:t>
                      </a:r>
                    </a:p>
                  </a:txBody>
                  <a:tcPr>
                    <a:solidFill>
                      <a:srgbClr val="FFFFCC"/>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PT" sz="1400" b="1" i="0" u="none">
                          <a:solidFill>
                            <a:srgbClr val="000000"/>
                          </a:solidFill>
                          <a:latin typeface="Calibri" pitchFamily="34" charset="0"/>
                          <a:cs typeface="Calibri" pitchFamily="34" charset="0"/>
                        </a:rPr>
                        <a:t>Opção</a:t>
                      </a:r>
                      <a:r>
                        <a:rPr lang="pt-PT" sz="1400" b="1" i="0" u="none" baseline="0">
                          <a:solidFill>
                            <a:srgbClr val="000000"/>
                          </a:solidFill>
                          <a:latin typeface="Calibri" pitchFamily="34" charset="0"/>
                          <a:cs typeface="Calibri" pitchFamily="34" charset="0"/>
                        </a:rPr>
                        <a:t> 3:</a:t>
                      </a:r>
                      <a:r>
                        <a:rPr lang="pt-PT" sz="1400" b="0" i="0" u="none" baseline="0">
                          <a:solidFill>
                            <a:srgbClr val="000000"/>
                          </a:solidFill>
                          <a:latin typeface="Calibri" pitchFamily="34" charset="0"/>
                          <a:cs typeface="Calibri" pitchFamily="34" charset="0"/>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pt-PT" sz="1400" b="1" i="0" u="none">
                          <a:solidFill>
                            <a:srgbClr val="000000"/>
                          </a:solidFill>
                          <a:latin typeface="Calibri" pitchFamily="34" charset="0"/>
                          <a:cs typeface="Calibri" pitchFamily="34" charset="0"/>
                        </a:rPr>
                        <a:t>Bancos de conservação</a:t>
                      </a:r>
                      <a:endParaRPr lang="pt-PT" sz="1400" b="1" dirty="0">
                        <a:solidFill>
                          <a:srgbClr val="000000"/>
                        </a:solidFill>
                        <a:latin typeface="Calibri" pitchFamily="34" charset="0"/>
                        <a:cs typeface="Calibri" pitchFamily="34" charset="0"/>
                      </a:endParaRPr>
                    </a:p>
                  </a:txBody>
                  <a:tcPr>
                    <a:solidFill>
                      <a:srgbClr val="FFFFCC"/>
                    </a:solidFill>
                  </a:tcPr>
                </a:tc>
                <a:extLst>
                  <a:ext uri="{0D108BD9-81ED-4DB2-BD59-A6C34878D82A}">
                    <a16:rowId xmlns:a16="http://schemas.microsoft.com/office/drawing/2014/main" val="10000"/>
                  </a:ext>
                </a:extLst>
              </a:tr>
              <a:tr h="2244744">
                <a:tc>
                  <a:txBody>
                    <a:bodyPr/>
                    <a:lstStyle/>
                    <a:p>
                      <a:pPr algn="l" rtl="0">
                        <a:buFont typeface="Arial" pitchFamily="34" charset="0"/>
                        <a:buChar char="•"/>
                      </a:pPr>
                      <a:r>
                        <a:rPr lang="pt-PT" sz="1400" b="0" i="0" u="none" dirty="0">
                          <a:solidFill>
                            <a:srgbClr val="000000"/>
                          </a:solidFill>
                          <a:latin typeface="Calibri" pitchFamily="34" charset="0"/>
                          <a:cs typeface="Calibri" pitchFamily="34" charset="0"/>
                        </a:rPr>
                        <a:t> Abordar os impactos residuais de um único projecto</a:t>
                      </a:r>
                    </a:p>
                    <a:p>
                      <a:pPr algn="l" rtl="0">
                        <a:buFont typeface="Arial" pitchFamily="34" charset="0"/>
                        <a:buChar char="•"/>
                      </a:pPr>
                      <a:r>
                        <a:rPr lang="pt-PT" sz="1400" b="0" i="0" u="none" baseline="0" dirty="0">
                          <a:solidFill>
                            <a:srgbClr val="000000"/>
                          </a:solidFill>
                          <a:latin typeface="Calibri" pitchFamily="34" charset="0"/>
                          <a:cs typeface="Calibri" pitchFamily="34" charset="0"/>
                        </a:rPr>
                        <a:t> </a:t>
                      </a:r>
                      <a:r>
                        <a:rPr lang="pt-PT" sz="1400" b="0" i="0" u="none" kern="1200" baseline="0" dirty="0" err="1">
                          <a:solidFill>
                            <a:srgbClr val="000000"/>
                          </a:solidFill>
                          <a:latin typeface="Calibri" pitchFamily="34" charset="0"/>
                          <a:ea typeface="+mn-ea"/>
                          <a:cs typeface="Calibri" pitchFamily="34" charset="0"/>
                        </a:rPr>
                        <a:t>D</a:t>
                      </a:r>
                      <a:r>
                        <a:rPr lang="pt-PT" sz="1400" b="0" i="0" u="none" kern="1200" dirty="0" err="1">
                          <a:solidFill>
                            <a:srgbClr val="000000"/>
                          </a:solidFill>
                          <a:latin typeface="Calibri" pitchFamily="34" charset="0"/>
                          <a:ea typeface="+mn-ea"/>
                          <a:cs typeface="Calibri" pitchFamily="34" charset="0"/>
                        </a:rPr>
                        <a:t>emonstrarresultados</a:t>
                      </a:r>
                      <a:r>
                        <a:rPr lang="pt-PT" sz="1400" b="0" i="0" u="none" kern="1200" dirty="0">
                          <a:solidFill>
                            <a:srgbClr val="000000"/>
                          </a:solidFill>
                          <a:latin typeface="Calibri" pitchFamily="34" charset="0"/>
                          <a:ea typeface="+mn-ea"/>
                          <a:cs typeface="Calibri" pitchFamily="34" charset="0"/>
                        </a:rPr>
                        <a:t> adicionais mensuráveis de conservação</a:t>
                      </a:r>
                      <a:endParaRPr lang="pt-PT" sz="1400" b="0" dirty="0">
                        <a:solidFill>
                          <a:srgbClr val="000000"/>
                        </a:solidFill>
                        <a:latin typeface="Calibri" pitchFamily="34" charset="0"/>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PT" sz="1400" b="0" dirty="0">
                        <a:solidFill>
                          <a:srgbClr val="000000"/>
                        </a:solidFill>
                        <a:latin typeface="Calibri" pitchFamily="34" charset="0"/>
                        <a:cs typeface="Calibri" pitchFamily="34" charset="0"/>
                      </a:endParaRPr>
                    </a:p>
                    <a:p>
                      <a:endParaRPr lang="pt-PT" sz="1400" b="0" dirty="0">
                        <a:solidFill>
                          <a:srgbClr val="000000"/>
                        </a:solidFill>
                        <a:latin typeface="Calibri" pitchFamily="34" charset="0"/>
                        <a:cs typeface="Calibri" pitchFamily="34" charset="0"/>
                      </a:endParaRPr>
                    </a:p>
                  </a:txBody>
                  <a:tcPr>
                    <a:solidFill>
                      <a:srgbClr val="FFFFCC"/>
                    </a:solidFill>
                  </a:tcPr>
                </a:tc>
                <a:tc>
                  <a:txBody>
                    <a:bodyPr/>
                    <a:lstStyle/>
                    <a:p>
                      <a:pPr algn="l" rtl="0">
                        <a:buFont typeface="Arial" pitchFamily="34" charset="0"/>
                        <a:buChar char="•"/>
                      </a:pPr>
                      <a:r>
                        <a:rPr lang="pt-PT" sz="1400" b="0" i="0" u="none" dirty="0">
                          <a:solidFill>
                            <a:srgbClr val="000000"/>
                          </a:solidFill>
                          <a:latin typeface="Calibri" pitchFamily="34" charset="0"/>
                          <a:cs typeface="Calibri" pitchFamily="34" charset="0"/>
                        </a:rPr>
                        <a:t> Um contrabalanço/compensação está previsto para abordar os impactos de vários projectos</a:t>
                      </a:r>
                    </a:p>
                    <a:p>
                      <a:pPr algn="l" rtl="0">
                        <a:buFont typeface="Arial" pitchFamily="34" charset="0"/>
                        <a:buChar char="•"/>
                      </a:pPr>
                      <a:r>
                        <a:rPr lang="pt-PT" sz="1400" b="1" i="0" u="none" kern="1200" dirty="0">
                          <a:solidFill>
                            <a:srgbClr val="000000"/>
                          </a:solidFill>
                          <a:latin typeface="Calibri" pitchFamily="34" charset="0"/>
                          <a:ea typeface="+mn-ea"/>
                          <a:cs typeface="Calibri" pitchFamily="34" charset="0"/>
                        </a:rPr>
                        <a:t>A necessidade de contrabalanço/compensação é conhecida antecipadamente</a:t>
                      </a:r>
                    </a:p>
                    <a:p>
                      <a:pPr algn="l" rtl="0">
                        <a:buFont typeface="Arial" pitchFamily="34" charset="0"/>
                        <a:buChar char="•"/>
                      </a:pPr>
                      <a:r>
                        <a:rPr lang="pt-PT" sz="1400" b="0" i="0" u="none" kern="1200" dirty="0">
                          <a:solidFill>
                            <a:srgbClr val="000000"/>
                          </a:solidFill>
                          <a:latin typeface="Calibri" pitchFamily="34" charset="0"/>
                          <a:ea typeface="+mn-ea"/>
                          <a:cs typeface="Calibri" pitchFamily="34" charset="0"/>
                        </a:rPr>
                        <a:t> Concebido para compensar os impactos específicos de biodiversidade</a:t>
                      </a:r>
                      <a:endParaRPr lang="pt-PT" sz="1400" b="0" dirty="0">
                        <a:solidFill>
                          <a:srgbClr val="000000"/>
                        </a:solidFill>
                        <a:latin typeface="Calibri" pitchFamily="34" charset="0"/>
                        <a:cs typeface="Calibri" pitchFamily="34" charset="0"/>
                      </a:endParaRPr>
                    </a:p>
                    <a:p>
                      <a:endParaRPr lang="pt-PT" sz="1400" b="0" dirty="0">
                        <a:solidFill>
                          <a:srgbClr val="000000"/>
                        </a:solidFill>
                        <a:latin typeface="Calibri" pitchFamily="34" charset="0"/>
                        <a:cs typeface="Calibri" pitchFamily="34" charset="0"/>
                      </a:endParaRPr>
                    </a:p>
                  </a:txBody>
                  <a:tcPr>
                    <a:solidFill>
                      <a:srgbClr val="FFFFCC"/>
                    </a:solidFill>
                  </a:tcPr>
                </a:tc>
                <a:tc>
                  <a:txBody>
                    <a:bodyPr/>
                    <a:lstStyle/>
                    <a:p>
                      <a:pPr algn="l" rtl="0">
                        <a:buFont typeface="Arial" pitchFamily="34" charset="0"/>
                        <a:buChar char="•"/>
                      </a:pPr>
                      <a:r>
                        <a:rPr lang="pt-PT" sz="1400" b="0" i="0" u="none">
                          <a:solidFill>
                            <a:srgbClr val="000000"/>
                          </a:solidFill>
                          <a:latin typeface="Calibri" pitchFamily="34" charset="0"/>
                          <a:cs typeface="Calibri" pitchFamily="34" charset="0"/>
                        </a:rPr>
                        <a:t> Os créditos de biodiversidade são estabelecidos antes de quaisquer prejuízos para os quais possam ser utilizados para contrabalançar/compensar</a:t>
                      </a:r>
                    </a:p>
                    <a:p>
                      <a:pPr algn="l" rtl="0">
                        <a:buFont typeface="Arial" pitchFamily="34" charset="0"/>
                        <a:buChar char="•"/>
                      </a:pPr>
                      <a:r>
                        <a:rPr lang="pt-PT" sz="1400" b="1" i="0" u="none" kern="1200">
                          <a:solidFill>
                            <a:srgbClr val="000000"/>
                          </a:solidFill>
                          <a:latin typeface="Calibri" pitchFamily="34" charset="0"/>
                          <a:ea typeface="+mn-ea"/>
                          <a:cs typeface="Calibri" pitchFamily="34" charset="0"/>
                        </a:rPr>
                        <a:t>Concebido para fornecer contrabalanço/compensação ao longo do tempo, para colmatar múltiplas perdas</a:t>
                      </a:r>
                      <a:endParaRPr lang="pt-PT" sz="1400" b="0" dirty="0">
                        <a:solidFill>
                          <a:srgbClr val="000000"/>
                        </a:solidFill>
                        <a:latin typeface="Calibri" pitchFamily="34" charset="0"/>
                        <a:cs typeface="Calibri" pitchFamily="34" charset="0"/>
                      </a:endParaRPr>
                    </a:p>
                    <a:p>
                      <a:endParaRPr lang="pt-PT" sz="1400" b="0" dirty="0">
                        <a:solidFill>
                          <a:srgbClr val="000000"/>
                        </a:solidFill>
                        <a:latin typeface="Calibri" pitchFamily="34" charset="0"/>
                        <a:cs typeface="Calibri" pitchFamily="34" charset="0"/>
                      </a:endParaRPr>
                    </a:p>
                  </a:txBody>
                  <a:tcPr>
                    <a:solidFill>
                      <a:srgbClr val="FFFFCC"/>
                    </a:solidFill>
                  </a:tcPr>
                </a:tc>
                <a:extLst>
                  <a:ext uri="{0D108BD9-81ED-4DB2-BD59-A6C34878D82A}">
                    <a16:rowId xmlns:a16="http://schemas.microsoft.com/office/drawing/2014/main" val="10001"/>
                  </a:ext>
                </a:extLst>
              </a:tr>
              <a:tr h="2613127">
                <a:tc>
                  <a:txBody>
                    <a:bodyPr/>
                    <a:lstStyle/>
                    <a:p>
                      <a:endParaRPr lang="pt-PT" sz="1400" b="0" dirty="0">
                        <a:solidFill>
                          <a:srgbClr val="000000"/>
                        </a:solidFill>
                        <a:latin typeface="Calibri" pitchFamily="34" charset="0"/>
                        <a:cs typeface="Calibri" pitchFamily="34" charset="0"/>
                      </a:endParaRPr>
                    </a:p>
                    <a:p>
                      <a:endParaRPr lang="pt-PT" sz="1400" b="0" dirty="0">
                        <a:solidFill>
                          <a:srgbClr val="000000"/>
                        </a:solidFill>
                        <a:latin typeface="Calibri" pitchFamily="34" charset="0"/>
                        <a:cs typeface="Calibri" pitchFamily="34" charset="0"/>
                      </a:endParaRPr>
                    </a:p>
                  </a:txBody>
                  <a:tcPr>
                    <a:solidFill>
                      <a:srgbClr val="FFFFCC"/>
                    </a:solidFill>
                  </a:tcPr>
                </a:tc>
                <a:tc>
                  <a:txBody>
                    <a:bodyPr/>
                    <a:lstStyle/>
                    <a:p>
                      <a:endParaRPr lang="pt-PT" sz="1400" b="0" dirty="0">
                        <a:solidFill>
                          <a:srgbClr val="000000"/>
                        </a:solidFill>
                        <a:latin typeface="Calibri" pitchFamily="34" charset="0"/>
                        <a:cs typeface="Calibri" pitchFamily="34" charset="0"/>
                      </a:endParaRPr>
                    </a:p>
                  </a:txBody>
                  <a:tcPr>
                    <a:solidFill>
                      <a:srgbClr val="FFFFCC"/>
                    </a:solidFill>
                  </a:tcPr>
                </a:tc>
                <a:tc>
                  <a:txBody>
                    <a:bodyPr/>
                    <a:lstStyle/>
                    <a:p>
                      <a:endParaRPr lang="pt-PT" sz="1400" b="0" dirty="0">
                        <a:solidFill>
                          <a:srgbClr val="000000"/>
                        </a:solidFill>
                        <a:latin typeface="Calibri" pitchFamily="34" charset="0"/>
                        <a:cs typeface="Calibri" pitchFamily="34" charset="0"/>
                      </a:endParaRPr>
                    </a:p>
                  </a:txBody>
                  <a:tcPr>
                    <a:solidFill>
                      <a:srgbClr val="FFFFCC"/>
                    </a:solidFill>
                  </a:tcPr>
                </a:tc>
                <a:extLst>
                  <a:ext uri="{0D108BD9-81ED-4DB2-BD59-A6C34878D82A}">
                    <a16:rowId xmlns:a16="http://schemas.microsoft.com/office/drawing/2014/main" val="10002"/>
                  </a:ext>
                </a:extLst>
              </a:tr>
            </a:tbl>
          </a:graphicData>
        </a:graphic>
      </p:graphicFrame>
      <p:pic>
        <p:nvPicPr>
          <p:cNvPr id="1028" name="Picture 4"/>
          <p:cNvPicPr>
            <a:picLocks noChangeAspect="1" noChangeArrowheads="1"/>
          </p:cNvPicPr>
          <p:nvPr/>
        </p:nvPicPr>
        <p:blipFill>
          <a:blip r:embed="rId3" cstate="print"/>
          <a:srcRect/>
          <a:stretch>
            <a:fillRect/>
          </a:stretch>
        </p:blipFill>
        <p:spPr bwMode="auto">
          <a:xfrm>
            <a:off x="1895476" y="4181476"/>
            <a:ext cx="2447925" cy="2295525"/>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800601" y="4019550"/>
            <a:ext cx="2447925" cy="2533650"/>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7848600" y="3886201"/>
            <a:ext cx="2495550" cy="2619375"/>
          </a:xfrm>
          <a:prstGeom prst="rect">
            <a:avLst/>
          </a:prstGeom>
          <a:noFill/>
          <a:ln w="9525">
            <a:noFill/>
            <a:miter lim="800000"/>
            <a:headEnd/>
            <a:tailEnd/>
          </a:ln>
        </p:spPr>
      </p:pic>
    </p:spTree>
    <p:extLst>
      <p:ext uri="{BB962C8B-B14F-4D97-AF65-F5344CB8AC3E}">
        <p14:creationId xmlns:p14="http://schemas.microsoft.com/office/powerpoint/2010/main" val="253928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1676401" y="962555"/>
          <a:ext cx="8813800" cy="5453489"/>
        </p:xfrm>
        <a:graphic>
          <a:graphicData uri="http://schemas.openxmlformats.org/drawingml/2006/table">
            <a:tbl>
              <a:tblPr firstRow="1" bandRow="1">
                <a:tableStyleId>{22838BEF-8BB2-4498-84A7-C5851F593DF1}</a:tableStyleId>
              </a:tblPr>
              <a:tblGrid>
                <a:gridCol w="1761066">
                  <a:extLst>
                    <a:ext uri="{9D8B030D-6E8A-4147-A177-3AD203B41FA5}">
                      <a16:colId xmlns:a16="http://schemas.microsoft.com/office/drawing/2014/main" val="20000"/>
                    </a:ext>
                  </a:extLst>
                </a:gridCol>
                <a:gridCol w="2645834">
                  <a:extLst>
                    <a:ext uri="{9D8B030D-6E8A-4147-A177-3AD203B41FA5}">
                      <a16:colId xmlns:a16="http://schemas.microsoft.com/office/drawing/2014/main" val="20001"/>
                    </a:ext>
                  </a:extLst>
                </a:gridCol>
                <a:gridCol w="2203450">
                  <a:extLst>
                    <a:ext uri="{9D8B030D-6E8A-4147-A177-3AD203B41FA5}">
                      <a16:colId xmlns:a16="http://schemas.microsoft.com/office/drawing/2014/main" val="20002"/>
                    </a:ext>
                  </a:extLst>
                </a:gridCol>
                <a:gridCol w="2203450">
                  <a:extLst>
                    <a:ext uri="{9D8B030D-6E8A-4147-A177-3AD203B41FA5}">
                      <a16:colId xmlns:a16="http://schemas.microsoft.com/office/drawing/2014/main" val="20003"/>
                    </a:ext>
                  </a:extLst>
                </a:gridCol>
              </a:tblGrid>
              <a:tr h="974874">
                <a:tc>
                  <a:txBody>
                    <a:bodyPr/>
                    <a:lstStyle/>
                    <a:p>
                      <a:pPr algn="l" rtl="0"/>
                      <a:r>
                        <a:rPr lang="pt-PT" sz="1600" b="1" i="0" u="none" dirty="0">
                          <a:solidFill>
                            <a:srgbClr val="000000"/>
                          </a:solidFill>
                          <a:latin typeface="Calibri" pitchFamily="34" charset="0"/>
                          <a:cs typeface="Calibri" pitchFamily="34" charset="0"/>
                        </a:rPr>
                        <a:t>Situação de Impacto</a:t>
                      </a:r>
                      <a:endParaRPr lang="pt-PT" sz="1600" b="1"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r>
                        <a:rPr lang="pt-PT" sz="1600" b="1" i="0" u="none">
                          <a:solidFill>
                            <a:srgbClr val="000000"/>
                          </a:solidFill>
                          <a:latin typeface="Calibri" pitchFamily="34" charset="0"/>
                          <a:cs typeface="Calibri" pitchFamily="34" charset="0"/>
                        </a:rPr>
                        <a:t>Situação A</a:t>
                      </a:r>
                      <a:r>
                        <a:rPr lang="pt-PT" sz="1600" b="0" i="0" u="none">
                          <a:solidFill>
                            <a:srgbClr val="000000"/>
                          </a:solidFill>
                          <a:latin typeface="Calibri" pitchFamily="34" charset="0"/>
                          <a:cs typeface="Calibri" pitchFamily="34" charset="0"/>
                        </a:rPr>
                        <a:t> </a:t>
                      </a:r>
                    </a:p>
                    <a:p>
                      <a:pPr algn="l" rtl="0"/>
                      <a:r>
                        <a:rPr lang="pt-PT" sz="1600" b="1" i="0" u="none">
                          <a:solidFill>
                            <a:srgbClr val="000000"/>
                          </a:solidFill>
                          <a:latin typeface="Calibri" pitchFamily="34" charset="0"/>
                          <a:cs typeface="Calibri" pitchFamily="34" charset="0"/>
                        </a:rPr>
                        <a:t>(Empresas</a:t>
                      </a:r>
                      <a:r>
                        <a:rPr lang="pt-PT" sz="1600" b="1" i="0" u="none" baseline="0">
                          <a:solidFill>
                            <a:srgbClr val="000000"/>
                          </a:solidFill>
                          <a:latin typeface="Calibri" pitchFamily="34" charset="0"/>
                          <a:cs typeface="Calibri" pitchFamily="34" charset="0"/>
                        </a:rPr>
                        <a:t> de Óleo de Palma na Indonésia</a:t>
                      </a:r>
                      <a:r>
                        <a:rPr lang="pt-PT" sz="1600" b="0" i="0" u="none" baseline="0">
                          <a:solidFill>
                            <a:srgbClr val="000000"/>
                          </a:solidFill>
                          <a:latin typeface="Calibri" pitchFamily="34" charset="0"/>
                          <a:cs typeface="Calibri" pitchFamily="34" charset="0"/>
                        </a:rPr>
                        <a:t>)</a:t>
                      </a:r>
                      <a:endParaRPr lang="pt-PT" sz="1600"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r>
                        <a:rPr lang="pt-PT" sz="1600" b="1" i="0" u="none">
                          <a:solidFill>
                            <a:srgbClr val="000000"/>
                          </a:solidFill>
                          <a:latin typeface="Calibri" pitchFamily="34" charset="0"/>
                          <a:cs typeface="Calibri" pitchFamily="34" charset="0"/>
                        </a:rPr>
                        <a:t>Situação B</a:t>
                      </a:r>
                      <a:r>
                        <a:rPr lang="pt-PT" sz="1600" b="0" i="0" u="none">
                          <a:solidFill>
                            <a:srgbClr val="000000"/>
                          </a:solidFill>
                          <a:latin typeface="Calibri" pitchFamily="34" charset="0"/>
                          <a:cs typeface="Calibri" pitchFamily="34" charset="0"/>
                        </a:rPr>
                        <a:t> </a:t>
                      </a:r>
                    </a:p>
                    <a:p>
                      <a:pPr algn="l" rtl="0"/>
                      <a:r>
                        <a:rPr lang="pt-PT" sz="1600" b="1" i="0" u="none">
                          <a:solidFill>
                            <a:srgbClr val="000000"/>
                          </a:solidFill>
                          <a:latin typeface="Calibri" pitchFamily="34" charset="0"/>
                          <a:cs typeface="Calibri" pitchFamily="34" charset="0"/>
                        </a:rPr>
                        <a:t>(Mina de Ouro na África Central)</a:t>
                      </a:r>
                      <a:endParaRPr lang="pt-PT" sz="1600"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r>
                        <a:rPr lang="pt-PT" sz="1600" b="1" i="0" u="none">
                          <a:solidFill>
                            <a:srgbClr val="000000"/>
                          </a:solidFill>
                          <a:latin typeface="Calibri" pitchFamily="34" charset="0"/>
                          <a:cs typeface="Calibri" pitchFamily="34" charset="0"/>
                        </a:rPr>
                        <a:t>Situação C</a:t>
                      </a:r>
                    </a:p>
                    <a:p>
                      <a:pPr algn="l" rtl="0"/>
                      <a:r>
                        <a:rPr lang="pt-PT" sz="1600" b="1" i="0" u="none">
                          <a:solidFill>
                            <a:srgbClr val="000000"/>
                          </a:solidFill>
                          <a:latin typeface="Calibri" pitchFamily="34" charset="0"/>
                          <a:cs typeface="Calibri" pitchFamily="34" charset="0"/>
                        </a:rPr>
                        <a:t>(Projectos de Habitação na Austrália)</a:t>
                      </a:r>
                      <a:endParaRPr lang="pt-PT" sz="1600"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0"/>
                  </a:ext>
                </a:extLst>
              </a:tr>
              <a:tr h="467103">
                <a:tc>
                  <a:txBody>
                    <a:bodyPr/>
                    <a:lstStyle/>
                    <a:p>
                      <a:pPr algn="l" rtl="0"/>
                      <a:r>
                        <a:rPr lang="pt-PT" sz="1600" b="1" i="0" u="none">
                          <a:solidFill>
                            <a:srgbClr val="000000"/>
                          </a:solidFill>
                          <a:latin typeface="Calibri" pitchFamily="34" charset="0"/>
                          <a:cs typeface="Calibri" pitchFamily="34" charset="0"/>
                        </a:rPr>
                        <a:t>Tipo de </a:t>
                      </a:r>
                      <a:r>
                        <a:rPr lang="pt-PT" sz="1600" b="1" i="0" u="none" baseline="0">
                          <a:solidFill>
                            <a:srgbClr val="000000"/>
                          </a:solidFill>
                          <a:latin typeface="Calibri" pitchFamily="34" charset="0"/>
                          <a:cs typeface="Calibri" pitchFamily="34" charset="0"/>
                        </a:rPr>
                        <a:t>Contrabalanç</a:t>
                      </a:r>
                      <a:r>
                        <a:rPr lang="pt-PT" sz="1600" b="0" i="0" u="none" baseline="0">
                          <a:solidFill>
                            <a:srgbClr val="000000"/>
                          </a:solidFill>
                          <a:latin typeface="Calibri" pitchFamily="34" charset="0"/>
                          <a:cs typeface="Calibri" pitchFamily="34" charset="0"/>
                        </a:rPr>
                        <a:t>o</a:t>
                      </a:r>
                      <a:endParaRPr lang="pt-PT" sz="1600" b="1"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r>
                        <a:rPr lang="pt-PT" sz="1600" b="1" i="0" u="none">
                          <a:solidFill>
                            <a:srgbClr val="000000"/>
                          </a:solidFill>
                          <a:latin typeface="Calibri" pitchFamily="34" charset="0"/>
                          <a:cs typeface="Calibri" pitchFamily="34" charset="0"/>
                        </a:rPr>
                        <a:t>Contrabalanço/Compensação agregada</a:t>
                      </a:r>
                      <a:endParaRPr lang="pt-PT" sz="1600"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r>
                        <a:rPr lang="pt-PT" sz="1600" b="1" i="0" u="none" baseline="0">
                          <a:solidFill>
                            <a:srgbClr val="000000"/>
                          </a:solidFill>
                          <a:latin typeface="Calibri" pitchFamily="34" charset="0"/>
                          <a:cs typeface="Calibri" pitchFamily="34" charset="0"/>
                        </a:rPr>
                        <a:t>Contrabalanço/Compensação</a:t>
                      </a:r>
                      <a:r>
                        <a:rPr lang="pt-PT" sz="1600" b="1" i="0" u="none">
                          <a:solidFill>
                            <a:srgbClr val="000000"/>
                          </a:solidFill>
                          <a:latin typeface="Calibri" pitchFamily="34" charset="0"/>
                          <a:cs typeface="Calibri" pitchFamily="34" charset="0"/>
                        </a:rPr>
                        <a:t> Único</a:t>
                      </a:r>
                      <a:r>
                        <a:rPr lang="pt-PT" sz="1600" b="0" i="0" u="none">
                          <a:solidFill>
                            <a:srgbClr val="000000"/>
                          </a:solidFill>
                          <a:latin typeface="Calibri" pitchFamily="34" charset="0"/>
                          <a:cs typeface="Calibri" pitchFamily="34" charset="0"/>
                        </a:rPr>
                        <a:t> </a:t>
                      </a:r>
                      <a:endParaRPr lang="pt-PT" sz="1600"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r>
                        <a:rPr lang="pt-PT" sz="1600" b="1" i="0" u="none">
                          <a:solidFill>
                            <a:srgbClr val="000000"/>
                          </a:solidFill>
                          <a:latin typeface="Calibri" pitchFamily="34" charset="0"/>
                          <a:cs typeface="Calibri" pitchFamily="34" charset="0"/>
                        </a:rPr>
                        <a:t>Bancos de Conservação</a:t>
                      </a:r>
                      <a:endParaRPr lang="pt-PT" sz="1600"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3899495">
                <a:tc>
                  <a:txBody>
                    <a:bodyPr/>
                    <a:lstStyle/>
                    <a:p>
                      <a:pPr algn="l" rtl="0"/>
                      <a:r>
                        <a:rPr lang="pt-PT" sz="1600" b="1" i="0" u="none" dirty="0">
                          <a:solidFill>
                            <a:srgbClr val="000000"/>
                          </a:solidFill>
                          <a:latin typeface="Calibri" pitchFamily="34" charset="0"/>
                          <a:cs typeface="Calibri" pitchFamily="34" charset="0"/>
                        </a:rPr>
                        <a:t>Porquê?</a:t>
                      </a:r>
                      <a:endParaRPr lang="pt-PT" sz="1600" b="1"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spcBef>
                          <a:spcPts val="600"/>
                        </a:spcBef>
                        <a:spcAft>
                          <a:spcPts val="600"/>
                        </a:spcAft>
                        <a:buFontTx/>
                        <a:buNone/>
                      </a:pPr>
                      <a:r>
                        <a:rPr lang="pt-PT" sz="1600" b="1" i="0" u="none">
                          <a:solidFill>
                            <a:srgbClr val="000000"/>
                          </a:solidFill>
                          <a:latin typeface="Calibri" pitchFamily="34" charset="0"/>
                          <a:cs typeface="Calibri" pitchFamily="34" charset="0"/>
                        </a:rPr>
                        <a:t>Várias empresas</a:t>
                      </a:r>
                    </a:p>
                    <a:p>
                      <a:pPr algn="l" rtl="0">
                        <a:spcBef>
                          <a:spcPts val="600"/>
                        </a:spcBef>
                        <a:spcAft>
                          <a:spcPts val="600"/>
                        </a:spcAft>
                        <a:buFontTx/>
                        <a:buNone/>
                      </a:pPr>
                      <a:r>
                        <a:rPr lang="pt-PT" sz="1600" b="1" i="0" u="none" baseline="0">
                          <a:solidFill>
                            <a:srgbClr val="000000"/>
                          </a:solidFill>
                          <a:latin typeface="Calibri" pitchFamily="34" charset="0"/>
                          <a:cs typeface="Calibri" pitchFamily="34" charset="0"/>
                        </a:rPr>
                        <a:t>Impactos agregados de natureza semelhante</a:t>
                      </a:r>
                    </a:p>
                    <a:p>
                      <a:pPr algn="l" rtl="0">
                        <a:spcBef>
                          <a:spcPts val="600"/>
                        </a:spcBef>
                        <a:spcAft>
                          <a:spcPts val="600"/>
                        </a:spcAft>
                        <a:buFontTx/>
                        <a:buNone/>
                      </a:pPr>
                      <a:r>
                        <a:rPr lang="pt-PT" sz="1600" b="1" i="0" u="none" baseline="0">
                          <a:solidFill>
                            <a:srgbClr val="000000"/>
                          </a:solidFill>
                          <a:latin typeface="Calibri" pitchFamily="34" charset="0"/>
                          <a:cs typeface="Calibri" pitchFamily="34" charset="0"/>
                        </a:rPr>
                        <a:t>Oportunidade para uma conservação mais eficaz e eficiente através de um contrabalanço agregado</a:t>
                      </a:r>
                    </a:p>
                    <a:p>
                      <a:pPr algn="l" rtl="0">
                        <a:spcBef>
                          <a:spcPts val="600"/>
                        </a:spcBef>
                        <a:spcAft>
                          <a:spcPts val="600"/>
                        </a:spcAft>
                        <a:buFontTx/>
                        <a:buNone/>
                      </a:pPr>
                      <a:r>
                        <a:rPr lang="pt-PT" sz="1600" b="1" i="0" u="none" baseline="0">
                          <a:solidFill>
                            <a:srgbClr val="000000"/>
                          </a:solidFill>
                          <a:latin typeface="Calibri" pitchFamily="34" charset="0"/>
                          <a:cs typeface="Calibri" pitchFamily="34" charset="0"/>
                        </a:rPr>
                        <a:t>Nenhum candidato bancário</a:t>
                      </a:r>
                    </a:p>
                    <a:p>
                      <a:pPr algn="l" rtl="0">
                        <a:spcBef>
                          <a:spcPts val="600"/>
                        </a:spcBef>
                        <a:spcAft>
                          <a:spcPts val="600"/>
                        </a:spcAft>
                        <a:buFontTx/>
                        <a:buNone/>
                      </a:pPr>
                      <a:r>
                        <a:rPr lang="pt-PT" sz="1600" b="1" i="0" u="none" baseline="0">
                          <a:solidFill>
                            <a:srgbClr val="000000"/>
                          </a:solidFill>
                          <a:latin typeface="Calibri" pitchFamily="34" charset="0"/>
                          <a:cs typeface="Calibri" pitchFamily="34" charset="0"/>
                        </a:rPr>
                        <a:t>Capacidade e recursos governamentais limitados, para fornecer sistemas potenciadores</a:t>
                      </a:r>
                      <a:endParaRPr lang="pt-PT" sz="1600"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spcBef>
                          <a:spcPts val="600"/>
                        </a:spcBef>
                        <a:spcAft>
                          <a:spcPts val="600"/>
                        </a:spcAft>
                        <a:buFontTx/>
                        <a:buNone/>
                      </a:pPr>
                      <a:r>
                        <a:rPr lang="pt-PT" sz="1600" b="1" i="0" u="none">
                          <a:solidFill>
                            <a:srgbClr val="000000"/>
                          </a:solidFill>
                          <a:latin typeface="Calibri" pitchFamily="34" charset="0"/>
                          <a:cs typeface="Calibri" pitchFamily="34" charset="0"/>
                        </a:rPr>
                        <a:t>Empresa única</a:t>
                      </a:r>
                    </a:p>
                    <a:p>
                      <a:pPr algn="l" rtl="0">
                        <a:spcBef>
                          <a:spcPts val="600"/>
                        </a:spcBef>
                        <a:spcAft>
                          <a:spcPts val="600"/>
                        </a:spcAft>
                        <a:buFontTx/>
                        <a:buNone/>
                      </a:pPr>
                      <a:r>
                        <a:rPr lang="pt-PT" sz="1600" b="1" i="0" u="none" baseline="0">
                          <a:solidFill>
                            <a:srgbClr val="000000"/>
                          </a:solidFill>
                          <a:latin typeface="Calibri" pitchFamily="34" charset="0"/>
                          <a:cs typeface="Calibri" pitchFamily="34" charset="0"/>
                        </a:rPr>
                        <a:t>impactos</a:t>
                      </a:r>
                      <a:r>
                        <a:rPr lang="pt-PT" sz="1600" b="1" i="0" u="none">
                          <a:solidFill>
                            <a:srgbClr val="000000"/>
                          </a:solidFill>
                          <a:latin typeface="Calibri" pitchFamily="34" charset="0"/>
                          <a:cs typeface="Calibri" pitchFamily="34" charset="0"/>
                        </a:rPr>
                        <a:t> residuais significativo</a:t>
                      </a:r>
                      <a:r>
                        <a:rPr lang="pt-PT" sz="1600" b="0" i="0" u="none">
                          <a:solidFill>
                            <a:srgbClr val="000000"/>
                          </a:solidFill>
                          <a:latin typeface="Calibri" pitchFamily="34" charset="0"/>
                          <a:cs typeface="Calibri" pitchFamily="34" charset="0"/>
                        </a:rPr>
                        <a:t>s</a:t>
                      </a:r>
                    </a:p>
                    <a:p>
                      <a:pPr algn="l" rtl="0">
                        <a:spcBef>
                          <a:spcPts val="600"/>
                        </a:spcBef>
                        <a:spcAft>
                          <a:spcPts val="600"/>
                        </a:spcAft>
                        <a:buFontTx/>
                        <a:buNone/>
                      </a:pPr>
                      <a:r>
                        <a:rPr lang="pt-PT" sz="1600" b="1" i="0" u="none" baseline="0">
                          <a:solidFill>
                            <a:srgbClr val="000000"/>
                          </a:solidFill>
                          <a:latin typeface="Calibri" pitchFamily="34" charset="0"/>
                          <a:cs typeface="Calibri" pitchFamily="34" charset="0"/>
                        </a:rPr>
                        <a:t>Nenhum desenvolvimento adicional previsto</a:t>
                      </a:r>
                    </a:p>
                    <a:p>
                      <a:pPr algn="l" rtl="0">
                        <a:spcBef>
                          <a:spcPts val="600"/>
                        </a:spcBef>
                        <a:spcAft>
                          <a:spcPts val="600"/>
                        </a:spcAft>
                        <a:buFontTx/>
                        <a:buNone/>
                      </a:pPr>
                      <a:r>
                        <a:rPr lang="pt-PT" sz="1600" b="1" i="0" u="none" baseline="0">
                          <a:solidFill>
                            <a:srgbClr val="000000"/>
                          </a:solidFill>
                          <a:latin typeface="Calibri" pitchFamily="34" charset="0"/>
                          <a:cs typeface="Calibri" pitchFamily="34" charset="0"/>
                        </a:rPr>
                        <a:t>Oportunidades para o desenvolvimento de contrabalanços com parceiros locais</a:t>
                      </a:r>
                      <a:endParaRPr lang="pt-PT" sz="1600"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algn="l" rtl="0">
                        <a:spcBef>
                          <a:spcPts val="600"/>
                        </a:spcBef>
                        <a:spcAft>
                          <a:spcPts val="600"/>
                        </a:spcAft>
                        <a:buFontTx/>
                        <a:buNone/>
                      </a:pPr>
                      <a:r>
                        <a:rPr lang="pt-PT" sz="1600" b="1" i="0" u="none" dirty="0">
                          <a:solidFill>
                            <a:srgbClr val="000000"/>
                          </a:solidFill>
                          <a:latin typeface="Calibri" pitchFamily="34" charset="0"/>
                          <a:cs typeface="Calibri" pitchFamily="34" charset="0"/>
                        </a:rPr>
                        <a:t>Impactos significativos de vários projectos</a:t>
                      </a:r>
                    </a:p>
                    <a:p>
                      <a:pPr algn="l" rtl="0">
                        <a:spcBef>
                          <a:spcPts val="600"/>
                        </a:spcBef>
                        <a:spcAft>
                          <a:spcPts val="600"/>
                        </a:spcAft>
                        <a:buFontTx/>
                        <a:buNone/>
                      </a:pPr>
                      <a:r>
                        <a:rPr lang="pt-PT" sz="1600" b="1" i="0" u="none" dirty="0">
                          <a:solidFill>
                            <a:srgbClr val="000000"/>
                          </a:solidFill>
                          <a:latin typeface="Calibri" pitchFamily="34" charset="0"/>
                          <a:cs typeface="Calibri" pitchFamily="34" charset="0"/>
                        </a:rPr>
                        <a:t>Previsível</a:t>
                      </a:r>
                      <a:r>
                        <a:rPr lang="pt-PT" sz="1600" b="1" i="0" u="none" baseline="0" dirty="0">
                          <a:solidFill>
                            <a:srgbClr val="000000"/>
                          </a:solidFill>
                          <a:latin typeface="Calibri" pitchFamily="34" charset="0"/>
                          <a:cs typeface="Calibri" pitchFamily="34" charset="0"/>
                        </a:rPr>
                        <a:t> (projectos planeados para durarem muito tempo</a:t>
                      </a:r>
                      <a:r>
                        <a:rPr lang="pt-PT" sz="1600" b="0" i="0" u="none" baseline="0" dirty="0">
                          <a:solidFill>
                            <a:srgbClr val="000000"/>
                          </a:solidFill>
                          <a:latin typeface="Calibri" pitchFamily="34" charset="0"/>
                          <a:cs typeface="Calibri" pitchFamily="34" charset="0"/>
                        </a:rPr>
                        <a:t>)</a:t>
                      </a:r>
                    </a:p>
                    <a:p>
                      <a:pPr algn="l" rtl="0">
                        <a:spcBef>
                          <a:spcPts val="600"/>
                        </a:spcBef>
                        <a:spcAft>
                          <a:spcPts val="600"/>
                        </a:spcAft>
                        <a:buFontTx/>
                        <a:buNone/>
                      </a:pPr>
                      <a:r>
                        <a:rPr lang="pt-PT" sz="1600" b="1" i="0" u="none" baseline="0" dirty="0">
                          <a:solidFill>
                            <a:srgbClr val="000000"/>
                          </a:solidFill>
                          <a:latin typeface="Calibri" pitchFamily="34" charset="0"/>
                          <a:cs typeface="Calibri" pitchFamily="34" charset="0"/>
                        </a:rPr>
                        <a:t>Projectos e impactos agregados</a:t>
                      </a:r>
                    </a:p>
                    <a:p>
                      <a:pPr algn="l" rtl="0">
                        <a:spcBef>
                          <a:spcPts val="600"/>
                        </a:spcBef>
                        <a:spcAft>
                          <a:spcPts val="600"/>
                        </a:spcAft>
                        <a:buFontTx/>
                        <a:buNone/>
                      </a:pPr>
                      <a:r>
                        <a:rPr lang="pt-PT" sz="1600" b="1" i="0" u="none" baseline="0" dirty="0">
                          <a:solidFill>
                            <a:srgbClr val="000000"/>
                          </a:solidFill>
                          <a:latin typeface="Calibri" pitchFamily="34" charset="0"/>
                          <a:cs typeface="Calibri" pitchFamily="34" charset="0"/>
                        </a:rPr>
                        <a:t>Ambiente institucional e regulatório potenciador</a:t>
                      </a:r>
                    </a:p>
                    <a:p>
                      <a:pPr algn="l" rtl="0">
                        <a:spcBef>
                          <a:spcPts val="600"/>
                        </a:spcBef>
                        <a:spcAft>
                          <a:spcPts val="600"/>
                        </a:spcAft>
                        <a:buFontTx/>
                        <a:buNone/>
                      </a:pPr>
                      <a:r>
                        <a:rPr lang="pt-PT" sz="1600" b="1" i="0" u="none" dirty="0">
                          <a:solidFill>
                            <a:srgbClr val="000000"/>
                          </a:solidFill>
                          <a:latin typeface="Calibri" pitchFamily="34" charset="0"/>
                          <a:cs typeface="Calibri" pitchFamily="34" charset="0"/>
                        </a:rPr>
                        <a:t>Uma empresa</a:t>
                      </a:r>
                      <a:r>
                        <a:rPr lang="pt-PT" sz="1600" b="1" i="0" u="none" baseline="0" dirty="0">
                          <a:solidFill>
                            <a:srgbClr val="000000"/>
                          </a:solidFill>
                          <a:latin typeface="Calibri" pitchFamily="34" charset="0"/>
                          <a:cs typeface="Calibri" pitchFamily="34" charset="0"/>
                        </a:rPr>
                        <a:t> vê uma oportunidade de desenvolvimento</a:t>
                      </a:r>
                      <a:endParaRPr lang="pt-PT" sz="1600" b="1" dirty="0">
                        <a:solidFill>
                          <a:srgbClr val="000000"/>
                        </a:solidFill>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bl>
          </a:graphicData>
        </a:graphic>
      </p:graphicFrame>
      <p:sp>
        <p:nvSpPr>
          <p:cNvPr id="5" name="Text Box 6"/>
          <p:cNvSpPr txBox="1">
            <a:spLocks noChangeArrowheads="1"/>
          </p:cNvSpPr>
          <p:nvPr/>
        </p:nvSpPr>
        <p:spPr bwMode="auto">
          <a:xfrm>
            <a:off x="837744" y="114301"/>
            <a:ext cx="9253509" cy="543739"/>
          </a:xfrm>
          <a:prstGeom prst="rect">
            <a:avLst/>
          </a:prstGeom>
          <a:noFill/>
          <a:ln w="9525">
            <a:noFill/>
            <a:miter lim="800000"/>
            <a:headEnd/>
            <a:tailEnd/>
          </a:ln>
        </p:spPr>
        <p:txBody>
          <a:bodyPr wrap="square">
            <a:spAutoFit/>
          </a:bodyPr>
          <a:lstStyle/>
          <a:p>
            <a:pPr algn="ctr" rtl="0" eaLnBrk="0" hangingPunct="0">
              <a:lnSpc>
                <a:spcPct val="90000"/>
              </a:lnSpc>
            </a:pPr>
            <a:r>
              <a:rPr lang="pt-PT" sz="3200" b="1" dirty="0">
                <a:solidFill>
                  <a:schemeClr val="bg1"/>
                </a:solidFill>
              </a:rPr>
              <a:t>Exercício 3: Implementação</a:t>
            </a:r>
          </a:p>
        </p:txBody>
      </p:sp>
    </p:spTree>
    <p:extLst>
      <p:ext uri="{BB962C8B-B14F-4D97-AF65-F5344CB8AC3E}">
        <p14:creationId xmlns:p14="http://schemas.microsoft.com/office/powerpoint/2010/main" val="909708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859646" y="114300"/>
            <a:ext cx="9226131" cy="424732"/>
          </a:xfrm>
          <a:prstGeom prst="rect">
            <a:avLst/>
          </a:prstGeom>
          <a:noFill/>
          <a:ln w="9525">
            <a:noFill/>
            <a:miter lim="800000"/>
            <a:headEnd/>
            <a:tailEnd/>
          </a:ln>
        </p:spPr>
        <p:txBody>
          <a:bodyPr wrap="square">
            <a:spAutoFit/>
          </a:bodyPr>
          <a:lstStyle/>
          <a:p>
            <a:pPr algn="ctr" rtl="0" eaLnBrk="0" hangingPunct="0">
              <a:lnSpc>
                <a:spcPct val="90000"/>
              </a:lnSpc>
            </a:pPr>
            <a:r>
              <a:rPr lang="pt-PT" sz="2400" b="1" dirty="0">
                <a:solidFill>
                  <a:schemeClr val="bg1"/>
                </a:solidFill>
              </a:rPr>
              <a:t>Exercício 4: Planeamento ao Nível da Paisage</a:t>
            </a:r>
            <a:r>
              <a:rPr lang="pt-PT" sz="2400" dirty="0">
                <a:solidFill>
                  <a:schemeClr val="bg1"/>
                </a:solidFill>
              </a:rPr>
              <a:t>m</a:t>
            </a:r>
          </a:p>
        </p:txBody>
      </p:sp>
      <p:sp>
        <p:nvSpPr>
          <p:cNvPr id="13" name="Rectangle 6"/>
          <p:cNvSpPr>
            <a:spLocks noChangeArrowheads="1"/>
          </p:cNvSpPr>
          <p:nvPr/>
        </p:nvSpPr>
        <p:spPr bwMode="auto">
          <a:xfrm>
            <a:off x="1600200" y="990601"/>
            <a:ext cx="4648200" cy="5211683"/>
          </a:xfrm>
          <a:prstGeom prst="rect">
            <a:avLst/>
          </a:prstGeom>
          <a:solidFill>
            <a:schemeClr val="bg1">
              <a:lumMod val="95000"/>
            </a:schemeClr>
          </a:solidFill>
          <a:ln w="9525">
            <a:noFill/>
            <a:miter lim="800000"/>
            <a:headEnd/>
            <a:tailEnd/>
          </a:ln>
        </p:spPr>
        <p:txBody>
          <a:bodyPr wrap="square">
            <a:spAutoFit/>
          </a:bodyPr>
          <a:lstStyle/>
          <a:p>
            <a:pPr marL="287338" indent="-287338"/>
            <a:r>
              <a:rPr lang="pt-PT" sz="1400" b="1" i="1" dirty="0">
                <a:solidFill>
                  <a:srgbClr val="006600"/>
                </a:solidFill>
              </a:rPr>
              <a:t>Descrição da situação:</a:t>
            </a:r>
          </a:p>
          <a:p>
            <a:pPr marL="287338" indent="-287338"/>
            <a:endParaRPr lang="pt-PT" sz="1400" i="1" dirty="0">
              <a:solidFill>
                <a:srgbClr val="006600"/>
              </a:solidFill>
            </a:endParaRPr>
          </a:p>
          <a:p>
            <a:pPr marL="287338" indent="-287338">
              <a:spcBef>
                <a:spcPts val="1200"/>
              </a:spcBef>
              <a:spcAft>
                <a:spcPts val="500"/>
              </a:spcAft>
              <a:buFont typeface="Arial" pitchFamily="34" charset="0"/>
              <a:buChar char="•"/>
            </a:pPr>
            <a:r>
              <a:rPr lang="pt-PT" sz="1400" dirty="0"/>
              <a:t>Planeada uma expansão em grande escala das plantações de palma para uma região </a:t>
            </a:r>
            <a:r>
              <a:rPr lang="pt-PT" sz="1400" dirty="0" err="1"/>
              <a:t>ha</a:t>
            </a:r>
            <a:r>
              <a:rPr lang="pt-PT" sz="1400" dirty="0"/>
              <a:t> 5 milhões de hectares na Colômbia</a:t>
            </a:r>
          </a:p>
          <a:p>
            <a:pPr marL="287338" indent="-287338">
              <a:spcBef>
                <a:spcPts val="1200"/>
              </a:spcBef>
              <a:spcAft>
                <a:spcPts val="500"/>
              </a:spcAft>
              <a:buFont typeface="Arial" pitchFamily="34" charset="0"/>
              <a:buChar char="•"/>
            </a:pPr>
            <a:r>
              <a:rPr lang="pt-PT" sz="1400" dirty="0"/>
              <a:t>Várias empresas multinacionais envolvidas, algumas delas pediram financiamento à IFC, são membros da RSPO e/ou não têm política de nenhuma perda líquida (NPL) - comprometido com as melhores práticas sociais e ambientais, incluindo contrabalanços de biodiversidade</a:t>
            </a:r>
          </a:p>
          <a:p>
            <a:pPr marL="287338" indent="-287338">
              <a:spcBef>
                <a:spcPts val="1200"/>
              </a:spcBef>
              <a:spcAft>
                <a:spcPts val="500"/>
              </a:spcAft>
              <a:buFont typeface="Arial" pitchFamily="34" charset="0"/>
              <a:buChar char="•"/>
            </a:pPr>
            <a:r>
              <a:rPr lang="pt-PT" sz="1400" dirty="0"/>
              <a:t>Cada empresa tem várias concessões de terras diversas, cobrindo em conjunto ~30% da paisagem</a:t>
            </a:r>
          </a:p>
          <a:p>
            <a:pPr marL="287338" indent="-287338">
              <a:spcBef>
                <a:spcPts val="1200"/>
              </a:spcBef>
              <a:spcAft>
                <a:spcPts val="500"/>
              </a:spcAft>
              <a:buFont typeface="Arial" pitchFamily="34" charset="0"/>
              <a:buChar char="•"/>
            </a:pPr>
            <a:r>
              <a:rPr lang="pt-PT" sz="1400" dirty="0"/>
              <a:t>A região é actualmente um mosaico de usos da terra rural (cultivo, povoações, etc.), alguns dos quais são extensos, mas a produtividade é baixa </a:t>
            </a:r>
          </a:p>
          <a:p>
            <a:pPr marL="287338" indent="-287338">
              <a:spcBef>
                <a:spcPts val="1200"/>
              </a:spcBef>
              <a:spcAft>
                <a:spcPts val="500"/>
              </a:spcAft>
              <a:buFont typeface="Arial" pitchFamily="34" charset="0"/>
              <a:buChar char="•"/>
            </a:pPr>
            <a:r>
              <a:rPr lang="pt-PT" sz="1400" dirty="0"/>
              <a:t>O governo não tem planos detalhados de ordenamento do território para a região e gostaria de ver um desenvolvimento bastante rápido em toda a região, não só da agricultura, mas também do turismo de natureza</a:t>
            </a:r>
          </a:p>
        </p:txBody>
      </p:sp>
      <p:pic>
        <p:nvPicPr>
          <p:cNvPr id="11" name="Picture 4" descr="http://photos.mongabay.com/09/0618palm_4666.jpg"/>
          <p:cNvPicPr>
            <a:picLocks noChangeAspect="1" noChangeArrowheads="1"/>
          </p:cNvPicPr>
          <p:nvPr/>
        </p:nvPicPr>
        <p:blipFill>
          <a:blip r:embed="rId3" cstate="print"/>
          <a:srcRect/>
          <a:stretch>
            <a:fillRect/>
          </a:stretch>
        </p:blipFill>
        <p:spPr bwMode="auto">
          <a:xfrm>
            <a:off x="7010400" y="1143000"/>
            <a:ext cx="3429000" cy="2286001"/>
          </a:xfrm>
          <a:prstGeom prst="rect">
            <a:avLst/>
          </a:prstGeom>
          <a:noFill/>
        </p:spPr>
      </p:pic>
      <p:pic>
        <p:nvPicPr>
          <p:cNvPr id="12" name="Picture 2" descr="http://www.forestjustice.org/wp-content/uploads/2010/11/weekendwow1.jpg"/>
          <p:cNvPicPr>
            <a:picLocks noChangeAspect="1" noChangeArrowheads="1"/>
          </p:cNvPicPr>
          <p:nvPr/>
        </p:nvPicPr>
        <p:blipFill>
          <a:blip r:embed="rId4" cstate="print"/>
          <a:srcRect/>
          <a:stretch>
            <a:fillRect/>
          </a:stretch>
        </p:blipFill>
        <p:spPr bwMode="auto">
          <a:xfrm>
            <a:off x="6208962" y="3733800"/>
            <a:ext cx="4382839" cy="2924176"/>
          </a:xfrm>
          <a:prstGeom prst="rect">
            <a:avLst/>
          </a:prstGeom>
          <a:noFill/>
        </p:spPr>
      </p:pic>
      <p:sp>
        <p:nvSpPr>
          <p:cNvPr id="15" name="TextBox 14"/>
          <p:cNvSpPr txBox="1"/>
          <p:nvPr/>
        </p:nvSpPr>
        <p:spPr>
          <a:xfrm>
            <a:off x="6553200" y="6248400"/>
            <a:ext cx="3733800" cy="369332"/>
          </a:xfrm>
          <a:prstGeom prst="rect">
            <a:avLst/>
          </a:prstGeom>
          <a:noFill/>
        </p:spPr>
        <p:txBody>
          <a:bodyPr wrap="square" rtlCol="0">
            <a:spAutoFit/>
          </a:bodyPr>
          <a:lstStyle/>
          <a:p>
            <a:pPr algn="l" rtl="0"/>
            <a:r>
              <a:rPr lang="pt-PT" sz="900" b="1">
                <a:solidFill>
                  <a:schemeClr val="bg1"/>
                </a:solidFill>
              </a:rPr>
              <a:t>http://www.forestjustice.org/2010/11/20/the-weekend-wow-palm-oil-plantations-cutting-into-the-papuan-jungle-is-the-amazon-next/</a:t>
            </a:r>
            <a:endParaRPr lang="pt-PT" sz="900" b="1" dirty="0">
              <a:solidFill>
                <a:schemeClr val="bg1"/>
              </a:solidFill>
            </a:endParaRPr>
          </a:p>
        </p:txBody>
      </p:sp>
    </p:spTree>
    <p:extLst>
      <p:ext uri="{BB962C8B-B14F-4D97-AF65-F5344CB8AC3E}">
        <p14:creationId xmlns:p14="http://schemas.microsoft.com/office/powerpoint/2010/main" val="2053743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837745" y="185464"/>
            <a:ext cx="9226130" cy="424732"/>
          </a:xfrm>
          <a:prstGeom prst="rect">
            <a:avLst/>
          </a:prstGeom>
          <a:noFill/>
          <a:ln w="9525">
            <a:noFill/>
            <a:miter lim="800000"/>
            <a:headEnd/>
            <a:tailEnd/>
          </a:ln>
        </p:spPr>
        <p:txBody>
          <a:bodyPr wrap="square">
            <a:spAutoFit/>
          </a:bodyPr>
          <a:lstStyle/>
          <a:p>
            <a:pPr algn="ctr" rtl="0" eaLnBrk="0" hangingPunct="0">
              <a:lnSpc>
                <a:spcPct val="90000"/>
              </a:lnSpc>
            </a:pPr>
            <a:r>
              <a:rPr lang="pt-PT" sz="2400" b="1" dirty="0">
                <a:solidFill>
                  <a:schemeClr val="bg1"/>
                </a:solidFill>
              </a:rPr>
              <a:t>Exercício 4: Planeamento ao Nível da Paisage</a:t>
            </a:r>
            <a:r>
              <a:rPr lang="pt-PT" sz="2400" dirty="0">
                <a:solidFill>
                  <a:schemeClr val="bg1"/>
                </a:solidFill>
              </a:rPr>
              <a:t>m</a:t>
            </a:r>
          </a:p>
        </p:txBody>
      </p:sp>
      <p:sp>
        <p:nvSpPr>
          <p:cNvPr id="8" name="Rectangle 7"/>
          <p:cNvSpPr/>
          <p:nvPr/>
        </p:nvSpPr>
        <p:spPr>
          <a:xfrm>
            <a:off x="1600200" y="838201"/>
            <a:ext cx="6400800" cy="3795911"/>
          </a:xfrm>
          <a:prstGeom prst="rect">
            <a:avLst/>
          </a:prstGeom>
          <a:solidFill>
            <a:schemeClr val="bg1">
              <a:lumMod val="95000"/>
            </a:schemeClr>
          </a:solidFill>
        </p:spPr>
        <p:txBody>
          <a:bodyPr wrap="square">
            <a:spAutoFit/>
          </a:bodyPr>
          <a:lstStyle/>
          <a:p>
            <a:pPr marL="287338" indent="-287338">
              <a:spcAft>
                <a:spcPts val="500"/>
              </a:spcAft>
            </a:pPr>
            <a:r>
              <a:rPr lang="pt-PT" sz="1600" b="1" i="1" dirty="0">
                <a:solidFill>
                  <a:srgbClr val="FF0000"/>
                </a:solidFill>
              </a:rPr>
              <a:t>Papel do Fundo Ambiental (FA):</a:t>
            </a:r>
          </a:p>
          <a:p>
            <a:pPr marL="287338" indent="-287338">
              <a:spcAft>
                <a:spcPts val="500"/>
              </a:spcAft>
              <a:buFont typeface="Arial" pitchFamily="34" charset="0"/>
              <a:buChar char="•"/>
            </a:pPr>
            <a:r>
              <a:rPr lang="pt-PT" sz="1600" b="1" dirty="0"/>
              <a:t>As suas experiências em países vizinhos mostra que uma expansão rápida, em grande escala, das plantações de palma poderão causar enormes danos ambientais e perda de biodiversidade, a menos que sejam seguidas boas práticas ambientais e sociais</a:t>
            </a:r>
          </a:p>
          <a:p>
            <a:pPr marL="287338" indent="-287338">
              <a:spcAft>
                <a:spcPts val="500"/>
              </a:spcAft>
              <a:buFont typeface="Arial" pitchFamily="34" charset="0"/>
              <a:buChar char="•"/>
            </a:pPr>
            <a:r>
              <a:rPr lang="pt-PT" sz="1600" b="1" dirty="0"/>
              <a:t>Também reconhece tal situação como uma oportunidade de envolver o sector privado, e de vincular o desenvolvimento agrícola e trabalho de conservação na região.</a:t>
            </a:r>
          </a:p>
          <a:p>
            <a:pPr marL="287338" indent="-287338">
              <a:spcAft>
                <a:spcPts val="500"/>
              </a:spcAft>
              <a:buFont typeface="Arial" pitchFamily="34" charset="0"/>
              <a:buChar char="•"/>
            </a:pPr>
            <a:r>
              <a:rPr lang="pt-PT" sz="1600" b="1" dirty="0"/>
              <a:t>Pode iniciar discussões com as empresas e o governo sobre a necessidade, finalidade e processo de planeamento para NPL de biodiversidade em toda a região. Você quer convencer as outras partes da importância de fazer o planeamento antes de desenvolver a área</a:t>
            </a:r>
            <a:r>
              <a:rPr lang="pt-PT" sz="1600" dirty="0"/>
              <a:t>.</a:t>
            </a:r>
          </a:p>
          <a:p>
            <a:pPr marL="287338" indent="-287338">
              <a:spcAft>
                <a:spcPts val="500"/>
              </a:spcAft>
              <a:buFont typeface="Arial" pitchFamily="34" charset="0"/>
              <a:buChar char="•"/>
            </a:pPr>
            <a:endParaRPr lang="pt-PT" sz="1600" dirty="0"/>
          </a:p>
        </p:txBody>
      </p:sp>
      <p:pic>
        <p:nvPicPr>
          <p:cNvPr id="9" name="Picture 2" descr="http://assets.survivalinternational.org/pictures/442/PER-MISC-TQ-01_screen.jpg"/>
          <p:cNvPicPr>
            <a:picLocks noChangeAspect="1" noChangeArrowheads="1"/>
          </p:cNvPicPr>
          <p:nvPr/>
        </p:nvPicPr>
        <p:blipFill>
          <a:blip r:embed="rId3" cstate="print"/>
          <a:srcRect/>
          <a:stretch>
            <a:fillRect/>
          </a:stretch>
        </p:blipFill>
        <p:spPr bwMode="auto">
          <a:xfrm>
            <a:off x="7158436" y="4495800"/>
            <a:ext cx="3433363" cy="2286000"/>
          </a:xfrm>
          <a:prstGeom prst="rect">
            <a:avLst/>
          </a:prstGeom>
          <a:noFill/>
        </p:spPr>
      </p:pic>
      <p:pic>
        <p:nvPicPr>
          <p:cNvPr id="11" name="Picture 4" descr="http://assets.survivalinternational.org/pictures/443/PER-MISC-TQ-02_screen.jpg"/>
          <p:cNvPicPr>
            <a:picLocks noChangeAspect="1" noChangeArrowheads="1"/>
          </p:cNvPicPr>
          <p:nvPr/>
        </p:nvPicPr>
        <p:blipFill>
          <a:blip r:embed="rId4" cstate="print"/>
          <a:srcRect/>
          <a:stretch>
            <a:fillRect/>
          </a:stretch>
        </p:blipFill>
        <p:spPr bwMode="auto">
          <a:xfrm>
            <a:off x="8153400" y="905806"/>
            <a:ext cx="2286000" cy="3437594"/>
          </a:xfrm>
          <a:prstGeom prst="rect">
            <a:avLst/>
          </a:prstGeom>
          <a:noFill/>
        </p:spPr>
      </p:pic>
      <p:sp>
        <p:nvSpPr>
          <p:cNvPr id="12" name="Rectangle 11"/>
          <p:cNvSpPr/>
          <p:nvPr/>
        </p:nvSpPr>
        <p:spPr>
          <a:xfrm>
            <a:off x="1752600" y="4800600"/>
            <a:ext cx="5257800" cy="1944122"/>
          </a:xfrm>
          <a:prstGeom prst="rect">
            <a:avLst/>
          </a:prstGeom>
          <a:solidFill>
            <a:schemeClr val="accent3">
              <a:lumMod val="20000"/>
              <a:lumOff val="80000"/>
            </a:schemeClr>
          </a:solidFill>
        </p:spPr>
        <p:txBody>
          <a:bodyPr wrap="square">
            <a:spAutoFit/>
          </a:bodyPr>
          <a:lstStyle/>
          <a:p>
            <a:pPr marL="287338" indent="-287338">
              <a:spcAft>
                <a:spcPts val="500"/>
              </a:spcAft>
              <a:buFont typeface="Wingdings"/>
              <a:buChar char="à"/>
            </a:pPr>
            <a:r>
              <a:rPr lang="pt-PT" sz="1600" b="1"/>
              <a:t>Tarefas:</a:t>
            </a:r>
            <a:r>
              <a:rPr lang="pt-PT" sz="1600"/>
              <a:t> </a:t>
            </a:r>
          </a:p>
          <a:p>
            <a:pPr>
              <a:spcAft>
                <a:spcPts val="500"/>
              </a:spcAft>
            </a:pPr>
            <a:r>
              <a:rPr lang="pt-PT" sz="1600" b="1"/>
              <a:t>- Identificar os benefícios do planeamento da paisagem para a biodiversidade e expansão agrícola na região, e as oportunidades que podem resultar de um bom planeamento; e</a:t>
            </a:r>
          </a:p>
          <a:p>
            <a:pPr>
              <a:spcAft>
                <a:spcPts val="500"/>
              </a:spcAft>
            </a:pPr>
            <a:r>
              <a:rPr lang="pt-PT" sz="1600" b="1"/>
              <a:t>- Identificar os riscos de não fazer o planeamento da paisagem.</a:t>
            </a:r>
            <a:r>
              <a:rPr lang="pt-PT" sz="1600"/>
              <a:t> </a:t>
            </a:r>
          </a:p>
        </p:txBody>
      </p:sp>
    </p:spTree>
    <p:extLst>
      <p:ext uri="{BB962C8B-B14F-4D97-AF65-F5344CB8AC3E}">
        <p14:creationId xmlns:p14="http://schemas.microsoft.com/office/powerpoint/2010/main" val="15638525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E8062C-0CC9-49E5-8669-D0FA88413D35}"/>
              </a:ext>
            </a:extLst>
          </p:cNvPr>
          <p:cNvSpPr>
            <a:spLocks noGrp="1"/>
          </p:cNvSpPr>
          <p:nvPr>
            <p:ph type="title"/>
          </p:nvPr>
        </p:nvSpPr>
        <p:spPr>
          <a:xfrm>
            <a:off x="819014" y="74939"/>
            <a:ext cx="9294134" cy="672259"/>
          </a:xfrm>
        </p:spPr>
        <p:txBody>
          <a:bodyPr>
            <a:normAutofit fontScale="90000"/>
          </a:bodyPr>
          <a:lstStyle/>
          <a:p>
            <a:pPr algn="ctr"/>
            <a:r>
              <a:rPr lang="fr-FR" dirty="0" err="1">
                <a:solidFill>
                  <a:schemeClr val="bg1"/>
                </a:solidFill>
              </a:rPr>
              <a:t>Exercise</a:t>
            </a:r>
            <a:r>
              <a:rPr lang="fr-FR" dirty="0">
                <a:solidFill>
                  <a:schemeClr val="bg1"/>
                </a:solidFill>
              </a:rPr>
              <a:t>: </a:t>
            </a:r>
            <a:br>
              <a:rPr lang="fr-FR" dirty="0">
                <a:solidFill>
                  <a:schemeClr val="bg1"/>
                </a:solidFill>
              </a:rPr>
            </a:br>
            <a:r>
              <a:rPr lang="fr-FR" dirty="0">
                <a:solidFill>
                  <a:schemeClr val="bg1"/>
                </a:solidFill>
              </a:rPr>
              <a:t>Check </a:t>
            </a:r>
            <a:r>
              <a:rPr lang="fr-FR" dirty="0" err="1">
                <a:solidFill>
                  <a:schemeClr val="bg1"/>
                </a:solidFill>
              </a:rPr>
              <a:t>whether</a:t>
            </a:r>
            <a:r>
              <a:rPr lang="fr-FR" dirty="0">
                <a:solidFill>
                  <a:schemeClr val="bg1"/>
                </a:solidFill>
              </a:rPr>
              <a:t> management actions are </a:t>
            </a:r>
            <a:r>
              <a:rPr lang="fr-FR" dirty="0" err="1">
                <a:solidFill>
                  <a:schemeClr val="bg1"/>
                </a:solidFill>
              </a:rPr>
              <a:t>well-defined</a:t>
            </a:r>
            <a:endParaRPr lang="fr-FR" dirty="0">
              <a:solidFill>
                <a:schemeClr val="bg1"/>
              </a:solidFill>
            </a:endParaRPr>
          </a:p>
        </p:txBody>
      </p:sp>
      <p:sp>
        <p:nvSpPr>
          <p:cNvPr id="3" name="Espace réservé du contenu 2">
            <a:extLst>
              <a:ext uri="{FF2B5EF4-FFF2-40B4-BE49-F238E27FC236}">
                <a16:creationId xmlns:a16="http://schemas.microsoft.com/office/drawing/2014/main" id="{9A97225E-2C1F-4078-AD93-63A7C4639E37}"/>
              </a:ext>
            </a:extLst>
          </p:cNvPr>
          <p:cNvSpPr>
            <a:spLocks noGrp="1"/>
          </p:cNvSpPr>
          <p:nvPr>
            <p:ph sz="half" idx="1"/>
          </p:nvPr>
        </p:nvSpPr>
        <p:spPr>
          <a:xfrm>
            <a:off x="693086" y="1306757"/>
            <a:ext cx="5318967" cy="4630163"/>
          </a:xfrm>
        </p:spPr>
        <p:txBody>
          <a:bodyPr>
            <a:normAutofit/>
          </a:bodyPr>
          <a:lstStyle/>
          <a:p>
            <a:pPr marL="0" indent="0">
              <a:buNone/>
            </a:pPr>
            <a:r>
              <a:rPr lang="en-US" b="0" dirty="0"/>
              <a:t>Each group analyses a set of actions to assess if they are good enough</a:t>
            </a:r>
          </a:p>
          <a:p>
            <a:r>
              <a:rPr lang="en-US" b="0" dirty="0"/>
              <a:t>Written?</a:t>
            </a:r>
          </a:p>
          <a:p>
            <a:r>
              <a:rPr lang="en-US" b="0" dirty="0"/>
              <a:t>Dated?</a:t>
            </a:r>
          </a:p>
          <a:p>
            <a:r>
              <a:rPr lang="en-US" b="0" dirty="0"/>
              <a:t>Impact-specific?</a:t>
            </a:r>
          </a:p>
          <a:p>
            <a:r>
              <a:rPr lang="en-US" b="0" dirty="0"/>
              <a:t>Measurable?</a:t>
            </a:r>
          </a:p>
          <a:p>
            <a:r>
              <a:rPr lang="en-US" b="0" dirty="0"/>
              <a:t>Achievable?</a:t>
            </a:r>
          </a:p>
          <a:p>
            <a:r>
              <a:rPr lang="en-US" b="0" dirty="0"/>
              <a:t>Reasonable?</a:t>
            </a:r>
          </a:p>
          <a:p>
            <a:r>
              <a:rPr lang="en-US" b="0" dirty="0"/>
              <a:t>Timely?</a:t>
            </a:r>
          </a:p>
          <a:p>
            <a:r>
              <a:rPr lang="en-US" b="0" dirty="0"/>
              <a:t>Understandable?</a:t>
            </a:r>
            <a:endParaRPr lang="fr-FR" b="0" dirty="0"/>
          </a:p>
        </p:txBody>
      </p:sp>
      <p:pic>
        <p:nvPicPr>
          <p:cNvPr id="10" name="Image 9">
            <a:extLst>
              <a:ext uri="{FF2B5EF4-FFF2-40B4-BE49-F238E27FC236}">
                <a16:creationId xmlns:a16="http://schemas.microsoft.com/office/drawing/2014/main" id="{C1453145-C96A-4174-BABE-F4753FB65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25539" y="1407429"/>
            <a:ext cx="4466750" cy="4321787"/>
          </a:xfrm>
          <a:prstGeom prst="rect">
            <a:avLst/>
          </a:prstGeom>
        </p:spPr>
      </p:pic>
    </p:spTree>
    <p:extLst>
      <p:ext uri="{BB962C8B-B14F-4D97-AF65-F5344CB8AC3E}">
        <p14:creationId xmlns:p14="http://schemas.microsoft.com/office/powerpoint/2010/main" val="2427948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085CB0-FF6C-4B08-91F7-2ED5C224D683}"/>
              </a:ext>
            </a:extLst>
          </p:cNvPr>
          <p:cNvSpPr>
            <a:spLocks noGrp="1"/>
          </p:cNvSpPr>
          <p:nvPr>
            <p:ph type="title"/>
          </p:nvPr>
        </p:nvSpPr>
        <p:spPr>
          <a:xfrm>
            <a:off x="813545" y="89036"/>
            <a:ext cx="9199388" cy="672259"/>
          </a:xfrm>
        </p:spPr>
        <p:txBody>
          <a:bodyPr/>
          <a:lstStyle/>
          <a:p>
            <a:pPr algn="ctr"/>
            <a:r>
              <a:rPr lang="fr-FR" dirty="0" err="1">
                <a:solidFill>
                  <a:schemeClr val="bg1"/>
                </a:solidFill>
              </a:rPr>
              <a:t>Exercise</a:t>
            </a:r>
            <a:r>
              <a:rPr lang="fr-FR" dirty="0">
                <a:solidFill>
                  <a:schemeClr val="bg1"/>
                </a:solidFill>
              </a:rPr>
              <a:t>: Table for </a:t>
            </a:r>
            <a:r>
              <a:rPr lang="fr-FR" dirty="0" err="1">
                <a:solidFill>
                  <a:schemeClr val="bg1"/>
                </a:solidFill>
              </a:rPr>
              <a:t>analysis</a:t>
            </a:r>
            <a:endParaRPr lang="fr-FR" dirty="0">
              <a:solidFill>
                <a:schemeClr val="bg1"/>
              </a:solidFill>
            </a:endParaRPr>
          </a:p>
        </p:txBody>
      </p:sp>
      <p:graphicFrame>
        <p:nvGraphicFramePr>
          <p:cNvPr id="4" name="Espace réservé du contenu 3">
            <a:extLst>
              <a:ext uri="{FF2B5EF4-FFF2-40B4-BE49-F238E27FC236}">
                <a16:creationId xmlns:a16="http://schemas.microsoft.com/office/drawing/2014/main" id="{D9F92A4F-38CA-4862-96BD-70FB94E314D9}"/>
              </a:ext>
            </a:extLst>
          </p:cNvPr>
          <p:cNvGraphicFramePr>
            <a:graphicFrameLocks noGrp="1"/>
          </p:cNvGraphicFramePr>
          <p:nvPr>
            <p:ph sz="half" idx="1"/>
            <p:extLst/>
          </p:nvPr>
        </p:nvGraphicFramePr>
        <p:xfrm>
          <a:off x="581891" y="1540884"/>
          <a:ext cx="10806545" cy="4641705"/>
        </p:xfrm>
        <a:graphic>
          <a:graphicData uri="http://schemas.openxmlformats.org/drawingml/2006/table">
            <a:tbl>
              <a:tblPr firstRow="1" bandRow="1">
                <a:tableStyleId>{5C22544A-7EE6-4342-B048-85BDC9FD1C3A}</a:tableStyleId>
              </a:tblPr>
              <a:tblGrid>
                <a:gridCol w="2593091">
                  <a:extLst>
                    <a:ext uri="{9D8B030D-6E8A-4147-A177-3AD203B41FA5}">
                      <a16:colId xmlns:a16="http://schemas.microsoft.com/office/drawing/2014/main" val="1382834589"/>
                    </a:ext>
                  </a:extLst>
                </a:gridCol>
                <a:gridCol w="2737818">
                  <a:extLst>
                    <a:ext uri="{9D8B030D-6E8A-4147-A177-3AD203B41FA5}">
                      <a16:colId xmlns:a16="http://schemas.microsoft.com/office/drawing/2014/main" val="2715951590"/>
                    </a:ext>
                  </a:extLst>
                </a:gridCol>
                <a:gridCol w="2737818">
                  <a:extLst>
                    <a:ext uri="{9D8B030D-6E8A-4147-A177-3AD203B41FA5}">
                      <a16:colId xmlns:a16="http://schemas.microsoft.com/office/drawing/2014/main" val="3822780471"/>
                    </a:ext>
                  </a:extLst>
                </a:gridCol>
                <a:gridCol w="2737818">
                  <a:extLst>
                    <a:ext uri="{9D8B030D-6E8A-4147-A177-3AD203B41FA5}">
                      <a16:colId xmlns:a16="http://schemas.microsoft.com/office/drawing/2014/main" val="2996451749"/>
                    </a:ext>
                  </a:extLst>
                </a:gridCol>
              </a:tblGrid>
              <a:tr h="515745">
                <a:tc>
                  <a:txBody>
                    <a:bodyPr/>
                    <a:lstStyle/>
                    <a:p>
                      <a:endParaRPr lang="fr-FR" sz="2400" dirty="0"/>
                    </a:p>
                  </a:txBody>
                  <a:tcPr/>
                </a:tc>
                <a:tc>
                  <a:txBody>
                    <a:bodyPr/>
                    <a:lstStyle/>
                    <a:p>
                      <a:pPr algn="ctr"/>
                      <a:r>
                        <a:rPr lang="fr-FR" sz="2400" dirty="0"/>
                        <a:t>Action 1</a:t>
                      </a:r>
                    </a:p>
                  </a:txBody>
                  <a:tcPr anchor="ctr"/>
                </a:tc>
                <a:tc>
                  <a:txBody>
                    <a:bodyPr/>
                    <a:lstStyle/>
                    <a:p>
                      <a:pPr algn="ctr"/>
                      <a:r>
                        <a:rPr lang="fr-FR" sz="2400" dirty="0"/>
                        <a:t>Action 2</a:t>
                      </a:r>
                    </a:p>
                  </a:txBody>
                  <a:tcPr anchor="ctr"/>
                </a:tc>
                <a:tc>
                  <a:txBody>
                    <a:bodyPr/>
                    <a:lstStyle/>
                    <a:p>
                      <a:pPr algn="ctr"/>
                      <a:r>
                        <a:rPr lang="fr-FR" sz="2400" dirty="0"/>
                        <a:t>Action 3</a:t>
                      </a:r>
                    </a:p>
                  </a:txBody>
                  <a:tcPr anchor="ctr"/>
                </a:tc>
                <a:extLst>
                  <a:ext uri="{0D108BD9-81ED-4DB2-BD59-A6C34878D82A}">
                    <a16:rowId xmlns:a16="http://schemas.microsoft.com/office/drawing/2014/main" val="647828054"/>
                  </a:ext>
                </a:extLst>
              </a:tr>
              <a:tr h="515745">
                <a:tc>
                  <a:txBody>
                    <a:bodyPr/>
                    <a:lstStyle/>
                    <a:p>
                      <a:r>
                        <a:rPr lang="en-US" sz="2400" dirty="0"/>
                        <a:t>Written?</a:t>
                      </a:r>
                    </a:p>
                  </a:txBody>
                  <a:tcPr/>
                </a:tc>
                <a:tc>
                  <a:txBody>
                    <a:bodyPr/>
                    <a:lstStyle/>
                    <a:p>
                      <a:endParaRPr lang="fr-FR" sz="2400" dirty="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389624627"/>
                  </a:ext>
                </a:extLst>
              </a:tr>
              <a:tr h="515745">
                <a:tc>
                  <a:txBody>
                    <a:bodyPr/>
                    <a:lstStyle/>
                    <a:p>
                      <a:r>
                        <a:rPr lang="fr-FR" sz="2400" dirty="0" err="1"/>
                        <a:t>Dated</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721010862"/>
                  </a:ext>
                </a:extLst>
              </a:tr>
              <a:tr h="515745">
                <a:tc>
                  <a:txBody>
                    <a:bodyPr/>
                    <a:lstStyle/>
                    <a:p>
                      <a:r>
                        <a:rPr lang="fr-FR" sz="2400" dirty="0"/>
                        <a:t>Impact-</a:t>
                      </a:r>
                      <a:r>
                        <a:rPr lang="fr-FR" sz="2400" dirty="0" err="1"/>
                        <a:t>specific</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786926548"/>
                  </a:ext>
                </a:extLst>
              </a:tr>
              <a:tr h="515745">
                <a:tc>
                  <a:txBody>
                    <a:bodyPr/>
                    <a:lstStyle/>
                    <a:p>
                      <a:r>
                        <a:rPr lang="fr-FR" sz="2400" dirty="0" err="1"/>
                        <a:t>Measurable</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961758827"/>
                  </a:ext>
                </a:extLst>
              </a:tr>
              <a:tr h="515745">
                <a:tc>
                  <a:txBody>
                    <a:bodyPr/>
                    <a:lstStyle/>
                    <a:p>
                      <a:r>
                        <a:rPr lang="fr-FR" sz="2400" dirty="0" err="1"/>
                        <a:t>Achievable</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03063354"/>
                  </a:ext>
                </a:extLst>
              </a:tr>
              <a:tr h="515745">
                <a:tc>
                  <a:txBody>
                    <a:bodyPr/>
                    <a:lstStyle/>
                    <a:p>
                      <a:r>
                        <a:rPr lang="fr-FR" sz="2400" dirty="0" err="1"/>
                        <a:t>Reasonable</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45044770"/>
                  </a:ext>
                </a:extLst>
              </a:tr>
              <a:tr h="515745">
                <a:tc>
                  <a:txBody>
                    <a:bodyPr/>
                    <a:lstStyle/>
                    <a:p>
                      <a:r>
                        <a:rPr lang="fr-FR" sz="2400" dirty="0" err="1"/>
                        <a:t>Timely</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793514046"/>
                  </a:ext>
                </a:extLst>
              </a:tr>
              <a:tr h="515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Understandable?</a:t>
                      </a:r>
                    </a:p>
                  </a:txBody>
                  <a:tcPr/>
                </a:tc>
                <a:tc>
                  <a:txBody>
                    <a:bodyPr/>
                    <a:lstStyle/>
                    <a:p>
                      <a:endParaRPr lang="fr-FR" sz="2400"/>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180508474"/>
                  </a:ext>
                </a:extLst>
              </a:tr>
            </a:tbl>
          </a:graphicData>
        </a:graphic>
      </p:graphicFrame>
    </p:spTree>
    <p:extLst>
      <p:ext uri="{BB962C8B-B14F-4D97-AF65-F5344CB8AC3E}">
        <p14:creationId xmlns:p14="http://schemas.microsoft.com/office/powerpoint/2010/main" val="1593464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D9F92A4F-38CA-4862-96BD-70FB94E314D9}"/>
              </a:ext>
            </a:extLst>
          </p:cNvPr>
          <p:cNvGraphicFramePr>
            <a:graphicFrameLocks noGrp="1"/>
          </p:cNvGraphicFramePr>
          <p:nvPr>
            <p:ph sz="half" idx="1"/>
            <p:extLst/>
          </p:nvPr>
        </p:nvGraphicFramePr>
        <p:xfrm>
          <a:off x="581891" y="1540884"/>
          <a:ext cx="10806545" cy="4641705"/>
        </p:xfrm>
        <a:graphic>
          <a:graphicData uri="http://schemas.openxmlformats.org/drawingml/2006/table">
            <a:tbl>
              <a:tblPr firstRow="1" bandRow="1">
                <a:tableStyleId>{5C22544A-7EE6-4342-B048-85BDC9FD1C3A}</a:tableStyleId>
              </a:tblPr>
              <a:tblGrid>
                <a:gridCol w="2593091">
                  <a:extLst>
                    <a:ext uri="{9D8B030D-6E8A-4147-A177-3AD203B41FA5}">
                      <a16:colId xmlns:a16="http://schemas.microsoft.com/office/drawing/2014/main" val="1382834589"/>
                    </a:ext>
                  </a:extLst>
                </a:gridCol>
                <a:gridCol w="2737818">
                  <a:extLst>
                    <a:ext uri="{9D8B030D-6E8A-4147-A177-3AD203B41FA5}">
                      <a16:colId xmlns:a16="http://schemas.microsoft.com/office/drawing/2014/main" val="2715951590"/>
                    </a:ext>
                  </a:extLst>
                </a:gridCol>
                <a:gridCol w="2737818">
                  <a:extLst>
                    <a:ext uri="{9D8B030D-6E8A-4147-A177-3AD203B41FA5}">
                      <a16:colId xmlns:a16="http://schemas.microsoft.com/office/drawing/2014/main" val="3822780471"/>
                    </a:ext>
                  </a:extLst>
                </a:gridCol>
                <a:gridCol w="2737818">
                  <a:extLst>
                    <a:ext uri="{9D8B030D-6E8A-4147-A177-3AD203B41FA5}">
                      <a16:colId xmlns:a16="http://schemas.microsoft.com/office/drawing/2014/main" val="2996451749"/>
                    </a:ext>
                  </a:extLst>
                </a:gridCol>
              </a:tblGrid>
              <a:tr h="515745">
                <a:tc>
                  <a:txBody>
                    <a:bodyPr/>
                    <a:lstStyle/>
                    <a:p>
                      <a:endParaRPr lang="fr-FR" sz="2400" dirty="0"/>
                    </a:p>
                  </a:txBody>
                  <a:tcPr/>
                </a:tc>
                <a:tc>
                  <a:txBody>
                    <a:bodyPr/>
                    <a:lstStyle/>
                    <a:p>
                      <a:pPr algn="ctr"/>
                      <a:r>
                        <a:rPr lang="fr-FR" sz="2400" dirty="0"/>
                        <a:t>Action 1</a:t>
                      </a:r>
                    </a:p>
                  </a:txBody>
                  <a:tcPr anchor="ctr"/>
                </a:tc>
                <a:tc>
                  <a:txBody>
                    <a:bodyPr/>
                    <a:lstStyle/>
                    <a:p>
                      <a:pPr algn="ctr"/>
                      <a:r>
                        <a:rPr lang="fr-FR" sz="2400" dirty="0"/>
                        <a:t>Action 2</a:t>
                      </a:r>
                    </a:p>
                  </a:txBody>
                  <a:tcPr anchor="ctr"/>
                </a:tc>
                <a:tc>
                  <a:txBody>
                    <a:bodyPr/>
                    <a:lstStyle/>
                    <a:p>
                      <a:pPr algn="ctr"/>
                      <a:r>
                        <a:rPr lang="fr-FR" sz="2400" dirty="0"/>
                        <a:t>Action 3</a:t>
                      </a:r>
                    </a:p>
                  </a:txBody>
                  <a:tcPr anchor="ctr"/>
                </a:tc>
                <a:extLst>
                  <a:ext uri="{0D108BD9-81ED-4DB2-BD59-A6C34878D82A}">
                    <a16:rowId xmlns:a16="http://schemas.microsoft.com/office/drawing/2014/main" val="647828054"/>
                  </a:ext>
                </a:extLst>
              </a:tr>
              <a:tr h="515745">
                <a:tc>
                  <a:txBody>
                    <a:bodyPr/>
                    <a:lstStyle/>
                    <a:p>
                      <a:r>
                        <a:rPr lang="en-US" sz="2400" dirty="0"/>
                        <a:t>Written?</a:t>
                      </a:r>
                    </a:p>
                  </a:txBody>
                  <a:tcPr/>
                </a:tc>
                <a:tc>
                  <a:txBody>
                    <a:bodyPr/>
                    <a:lstStyle/>
                    <a:p>
                      <a:endParaRPr lang="fr-FR" sz="2400" dirty="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389624627"/>
                  </a:ext>
                </a:extLst>
              </a:tr>
              <a:tr h="515745">
                <a:tc>
                  <a:txBody>
                    <a:bodyPr/>
                    <a:lstStyle/>
                    <a:p>
                      <a:r>
                        <a:rPr lang="fr-FR" sz="2400" dirty="0" err="1"/>
                        <a:t>Dated</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721010862"/>
                  </a:ext>
                </a:extLst>
              </a:tr>
              <a:tr h="515745">
                <a:tc>
                  <a:txBody>
                    <a:bodyPr/>
                    <a:lstStyle/>
                    <a:p>
                      <a:r>
                        <a:rPr lang="fr-FR" sz="2400" dirty="0"/>
                        <a:t>Impact-</a:t>
                      </a:r>
                      <a:r>
                        <a:rPr lang="fr-FR" sz="2400" dirty="0" err="1"/>
                        <a:t>specific</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786926548"/>
                  </a:ext>
                </a:extLst>
              </a:tr>
              <a:tr h="515745">
                <a:tc>
                  <a:txBody>
                    <a:bodyPr/>
                    <a:lstStyle/>
                    <a:p>
                      <a:r>
                        <a:rPr lang="fr-FR" sz="2400" dirty="0" err="1"/>
                        <a:t>Measurable</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961758827"/>
                  </a:ext>
                </a:extLst>
              </a:tr>
              <a:tr h="515745">
                <a:tc>
                  <a:txBody>
                    <a:bodyPr/>
                    <a:lstStyle/>
                    <a:p>
                      <a:r>
                        <a:rPr lang="fr-FR" sz="2400" dirty="0" err="1"/>
                        <a:t>Achievable</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03063354"/>
                  </a:ext>
                </a:extLst>
              </a:tr>
              <a:tr h="515745">
                <a:tc>
                  <a:txBody>
                    <a:bodyPr/>
                    <a:lstStyle/>
                    <a:p>
                      <a:r>
                        <a:rPr lang="fr-FR" sz="2400" dirty="0" err="1"/>
                        <a:t>Reasonable</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45044770"/>
                  </a:ext>
                </a:extLst>
              </a:tr>
              <a:tr h="515745">
                <a:tc>
                  <a:txBody>
                    <a:bodyPr/>
                    <a:lstStyle/>
                    <a:p>
                      <a:r>
                        <a:rPr lang="fr-FR" sz="2400" dirty="0" err="1"/>
                        <a:t>Timely</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793514046"/>
                  </a:ext>
                </a:extLst>
              </a:tr>
              <a:tr h="515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Understandable?</a:t>
                      </a:r>
                    </a:p>
                  </a:txBody>
                  <a:tcPr/>
                </a:tc>
                <a:tc>
                  <a:txBody>
                    <a:bodyPr/>
                    <a:lstStyle/>
                    <a:p>
                      <a:endParaRPr lang="fr-FR" sz="2400"/>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180508474"/>
                  </a:ext>
                </a:extLst>
              </a:tr>
            </a:tbl>
          </a:graphicData>
        </a:graphic>
      </p:graphicFrame>
      <p:sp>
        <p:nvSpPr>
          <p:cNvPr id="5" name="Titre 1">
            <a:extLst>
              <a:ext uri="{FF2B5EF4-FFF2-40B4-BE49-F238E27FC236}">
                <a16:creationId xmlns:a16="http://schemas.microsoft.com/office/drawing/2014/main" id="{6FA29209-7B99-4E3A-B17E-607459783753}"/>
              </a:ext>
            </a:extLst>
          </p:cNvPr>
          <p:cNvSpPr txBox="1">
            <a:spLocks/>
          </p:cNvSpPr>
          <p:nvPr/>
        </p:nvSpPr>
        <p:spPr>
          <a:xfrm>
            <a:off x="813545" y="89036"/>
            <a:ext cx="9199388" cy="67225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b="1" kern="1200">
                <a:solidFill>
                  <a:srgbClr val="00919A"/>
                </a:solidFill>
                <a:latin typeface="Helvetica" panose="020B0604020202020204" pitchFamily="34" charset="0"/>
                <a:ea typeface="+mj-ea"/>
                <a:cs typeface="Helvetica" panose="020B0604020202020204" pitchFamily="34" charset="0"/>
              </a:defRPr>
            </a:lvl1pPr>
          </a:lstStyle>
          <a:p>
            <a:pPr algn="ctr"/>
            <a:r>
              <a:rPr lang="fr-FR" dirty="0" err="1">
                <a:solidFill>
                  <a:schemeClr val="bg1"/>
                </a:solidFill>
              </a:rPr>
              <a:t>Exercise</a:t>
            </a:r>
            <a:r>
              <a:rPr lang="fr-FR" dirty="0">
                <a:solidFill>
                  <a:schemeClr val="bg1"/>
                </a:solidFill>
              </a:rPr>
              <a:t>: Table for </a:t>
            </a:r>
            <a:r>
              <a:rPr lang="fr-FR" dirty="0" err="1">
                <a:solidFill>
                  <a:schemeClr val="bg1"/>
                </a:solidFill>
              </a:rPr>
              <a:t>analysis</a:t>
            </a:r>
            <a:endParaRPr lang="fr-FR" dirty="0">
              <a:solidFill>
                <a:schemeClr val="bg1"/>
              </a:solidFill>
            </a:endParaRPr>
          </a:p>
        </p:txBody>
      </p:sp>
    </p:spTree>
    <p:extLst>
      <p:ext uri="{BB962C8B-B14F-4D97-AF65-F5344CB8AC3E}">
        <p14:creationId xmlns:p14="http://schemas.microsoft.com/office/powerpoint/2010/main" val="2155939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E8062C-0CC9-49E5-8669-D0FA88413D35}"/>
              </a:ext>
            </a:extLst>
          </p:cNvPr>
          <p:cNvSpPr>
            <a:spLocks noGrp="1"/>
          </p:cNvSpPr>
          <p:nvPr>
            <p:ph type="title"/>
          </p:nvPr>
        </p:nvSpPr>
        <p:spPr>
          <a:xfrm>
            <a:off x="769741" y="80411"/>
            <a:ext cx="9376266" cy="672259"/>
          </a:xfrm>
        </p:spPr>
        <p:txBody>
          <a:bodyPr>
            <a:normAutofit/>
          </a:bodyPr>
          <a:lstStyle/>
          <a:p>
            <a:pPr algn="ctr"/>
            <a:r>
              <a:rPr lang="fr-FR" dirty="0" err="1">
                <a:solidFill>
                  <a:schemeClr val="bg1"/>
                </a:solidFill>
              </a:rPr>
              <a:t>Exercise</a:t>
            </a:r>
            <a:r>
              <a:rPr lang="fr-FR" dirty="0">
                <a:solidFill>
                  <a:schemeClr val="bg1"/>
                </a:solidFill>
              </a:rPr>
              <a:t>: check if EMP </a:t>
            </a:r>
            <a:r>
              <a:rPr lang="fr-FR" dirty="0" err="1">
                <a:solidFill>
                  <a:schemeClr val="bg1"/>
                </a:solidFill>
              </a:rPr>
              <a:t>governance</a:t>
            </a:r>
            <a:r>
              <a:rPr lang="fr-FR" dirty="0">
                <a:solidFill>
                  <a:schemeClr val="bg1"/>
                </a:solidFill>
              </a:rPr>
              <a:t> </a:t>
            </a:r>
            <a:r>
              <a:rPr lang="fr-FR" dirty="0" err="1">
                <a:solidFill>
                  <a:schemeClr val="bg1"/>
                </a:solidFill>
              </a:rPr>
              <a:t>is</a:t>
            </a:r>
            <a:r>
              <a:rPr lang="fr-FR" dirty="0">
                <a:solidFill>
                  <a:schemeClr val="bg1"/>
                </a:solidFill>
              </a:rPr>
              <a:t> </a:t>
            </a:r>
            <a:r>
              <a:rPr lang="fr-FR" dirty="0" err="1">
                <a:solidFill>
                  <a:schemeClr val="bg1"/>
                </a:solidFill>
              </a:rPr>
              <a:t>well</a:t>
            </a:r>
            <a:r>
              <a:rPr lang="fr-FR" dirty="0">
                <a:solidFill>
                  <a:schemeClr val="bg1"/>
                </a:solidFill>
              </a:rPr>
              <a:t> </a:t>
            </a:r>
            <a:r>
              <a:rPr lang="fr-FR" dirty="0" err="1">
                <a:solidFill>
                  <a:schemeClr val="bg1"/>
                </a:solidFill>
              </a:rPr>
              <a:t>described</a:t>
            </a:r>
            <a:endParaRPr lang="fr-FR" dirty="0">
              <a:solidFill>
                <a:schemeClr val="bg1"/>
              </a:solidFill>
            </a:endParaRPr>
          </a:p>
        </p:txBody>
      </p:sp>
      <p:sp>
        <p:nvSpPr>
          <p:cNvPr id="3" name="Espace réservé du contenu 2">
            <a:extLst>
              <a:ext uri="{FF2B5EF4-FFF2-40B4-BE49-F238E27FC236}">
                <a16:creationId xmlns:a16="http://schemas.microsoft.com/office/drawing/2014/main" id="{9A97225E-2C1F-4078-AD93-63A7C4639E37}"/>
              </a:ext>
            </a:extLst>
          </p:cNvPr>
          <p:cNvSpPr>
            <a:spLocks noGrp="1"/>
          </p:cNvSpPr>
          <p:nvPr>
            <p:ph sz="half" idx="1"/>
          </p:nvPr>
        </p:nvSpPr>
        <p:spPr>
          <a:xfrm>
            <a:off x="470646" y="1312232"/>
            <a:ext cx="5625354" cy="4630163"/>
          </a:xfrm>
        </p:spPr>
        <p:txBody>
          <a:bodyPr>
            <a:normAutofit fontScale="85000" lnSpcReduction="10000"/>
          </a:bodyPr>
          <a:lstStyle/>
          <a:p>
            <a:pPr marL="0" indent="0">
              <a:buNone/>
            </a:pPr>
            <a:r>
              <a:rPr lang="en-US" b="0" dirty="0"/>
              <a:t>Each group analyses a set of actions to assess if they are good enough</a:t>
            </a:r>
          </a:p>
          <a:p>
            <a:r>
              <a:rPr lang="en-US" b="0" dirty="0"/>
              <a:t>Does the EMP indicate who will prepare the terms of reference for actions?</a:t>
            </a:r>
          </a:p>
          <a:p>
            <a:r>
              <a:rPr lang="en-US" b="0" dirty="0"/>
              <a:t>Does the EMP indicate who will be signing contracts with suppliers / service providers?</a:t>
            </a:r>
          </a:p>
          <a:p>
            <a:r>
              <a:rPr lang="en-US" b="0" dirty="0"/>
              <a:t>Is technical assistance needed?</a:t>
            </a:r>
          </a:p>
          <a:p>
            <a:r>
              <a:rPr lang="en-US" b="0" dirty="0"/>
              <a:t>Will experienced and skilled staff be involved in implementation?</a:t>
            </a:r>
          </a:p>
          <a:p>
            <a:r>
              <a:rPr lang="en-US" b="0" dirty="0"/>
              <a:t>Is the necessary equipment described?</a:t>
            </a:r>
          </a:p>
          <a:p>
            <a:r>
              <a:rPr lang="en-US" b="0" dirty="0"/>
              <a:t>Is independent monitoring planned?</a:t>
            </a:r>
          </a:p>
          <a:p>
            <a:r>
              <a:rPr lang="en-US" b="0" dirty="0"/>
              <a:t>Is the decision making process for corrective action described?</a:t>
            </a:r>
          </a:p>
          <a:p>
            <a:r>
              <a:rPr lang="en-US" b="0" dirty="0"/>
              <a:t>Is government auditing included in the EMP?</a:t>
            </a:r>
            <a:endParaRPr lang="fr-FR" b="0" dirty="0"/>
          </a:p>
        </p:txBody>
      </p:sp>
      <p:pic>
        <p:nvPicPr>
          <p:cNvPr id="5" name="Picture 7">
            <a:extLst>
              <a:ext uri="{FF2B5EF4-FFF2-40B4-BE49-F238E27FC236}">
                <a16:creationId xmlns:a16="http://schemas.microsoft.com/office/drawing/2014/main" id="{AD141471-F2FB-49BF-91F1-F189669145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0342" y="1591473"/>
            <a:ext cx="5131012" cy="3838813"/>
          </a:xfrm>
          <a:prstGeom prst="rect">
            <a:avLst/>
          </a:prstGeom>
        </p:spPr>
      </p:pic>
    </p:spTree>
    <p:extLst>
      <p:ext uri="{BB962C8B-B14F-4D97-AF65-F5344CB8AC3E}">
        <p14:creationId xmlns:p14="http://schemas.microsoft.com/office/powerpoint/2010/main" val="1096443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6"/>
          <p:cNvSpPr txBox="1">
            <a:spLocks noChangeArrowheads="1"/>
          </p:cNvSpPr>
          <p:nvPr/>
        </p:nvSpPr>
        <p:spPr bwMode="auto">
          <a:xfrm>
            <a:off x="1859761" y="117107"/>
            <a:ext cx="8255000" cy="507831"/>
          </a:xfrm>
          <a:prstGeom prst="rect">
            <a:avLst/>
          </a:prstGeom>
          <a:noFill/>
          <a:ln w="9525">
            <a:noFill/>
            <a:miter lim="800000"/>
            <a:headEnd/>
            <a:tailEnd/>
          </a:ln>
        </p:spPr>
        <p:txBody>
          <a:bodyPr>
            <a:spAutoFit/>
          </a:bodyPr>
          <a:lstStyle/>
          <a:p>
            <a:pPr algn="ctr" eaLnBrk="0" hangingPunct="0">
              <a:lnSpc>
                <a:spcPct val="90000"/>
              </a:lnSpc>
            </a:pPr>
            <a:r>
              <a:rPr lang="en-US" sz="2800" dirty="0">
                <a:solidFill>
                  <a:schemeClr val="bg1"/>
                </a:solidFill>
              </a:rPr>
              <a:t>Exercise </a:t>
            </a:r>
            <a:r>
              <a:rPr lang="en-GB" sz="3000" dirty="0">
                <a:solidFill>
                  <a:schemeClr val="bg1"/>
                </a:solidFill>
              </a:rPr>
              <a:t>1. </a:t>
            </a:r>
            <a:r>
              <a:rPr lang="en-GB" sz="3000" dirty="0" err="1">
                <a:solidFill>
                  <a:schemeClr val="bg1"/>
                </a:solidFill>
              </a:rPr>
              <a:t>Ambatovy</a:t>
            </a:r>
            <a:r>
              <a:rPr lang="en-GB" sz="3000" dirty="0">
                <a:solidFill>
                  <a:schemeClr val="bg1"/>
                </a:solidFill>
              </a:rPr>
              <a:t> Mitigation Hierarchy</a:t>
            </a:r>
            <a:endParaRPr lang="en-US" sz="3000" dirty="0">
              <a:solidFill>
                <a:schemeClr val="bg1"/>
              </a:solidFill>
            </a:endParaRPr>
          </a:p>
        </p:txBody>
      </p:sp>
      <p:pic>
        <p:nvPicPr>
          <p:cNvPr id="5125" name="Picture 2"/>
          <p:cNvPicPr>
            <a:picLocks noChangeAspect="1" noChangeArrowheads="1"/>
          </p:cNvPicPr>
          <p:nvPr/>
        </p:nvPicPr>
        <p:blipFill>
          <a:blip r:embed="rId3" cstate="print"/>
          <a:srcRect/>
          <a:stretch>
            <a:fillRect/>
          </a:stretch>
        </p:blipFill>
        <p:spPr bwMode="auto">
          <a:xfrm>
            <a:off x="6577459" y="2233761"/>
            <a:ext cx="4893247" cy="3555100"/>
          </a:xfrm>
          <a:prstGeom prst="rect">
            <a:avLst/>
          </a:prstGeom>
          <a:noFill/>
          <a:ln w="9525">
            <a:noFill/>
            <a:miter lim="800000"/>
            <a:headEnd/>
            <a:tailEnd/>
          </a:ln>
        </p:spPr>
      </p:pic>
      <p:pic>
        <p:nvPicPr>
          <p:cNvPr id="5127" name="Picture 3" descr="Figure%203_Mine%20Area%20(1st-Approx)"/>
          <p:cNvPicPr>
            <a:picLocks noChangeAspect="1" noChangeArrowheads="1"/>
          </p:cNvPicPr>
          <p:nvPr/>
        </p:nvPicPr>
        <p:blipFill>
          <a:blip r:embed="rId4" cstate="print"/>
          <a:srcRect/>
          <a:stretch>
            <a:fillRect/>
          </a:stretch>
        </p:blipFill>
        <p:spPr bwMode="auto">
          <a:xfrm>
            <a:off x="192410" y="2099431"/>
            <a:ext cx="3944450" cy="2754517"/>
          </a:xfrm>
          <a:prstGeom prst="rect">
            <a:avLst/>
          </a:prstGeom>
          <a:noFill/>
          <a:ln w="9525">
            <a:noFill/>
            <a:miter lim="800000"/>
            <a:headEnd/>
            <a:tailEnd/>
          </a:ln>
        </p:spPr>
      </p:pic>
      <p:sp>
        <p:nvSpPr>
          <p:cNvPr id="9" name="TextBox 8"/>
          <p:cNvSpPr txBox="1"/>
          <p:nvPr/>
        </p:nvSpPr>
        <p:spPr>
          <a:xfrm>
            <a:off x="2333844" y="4899908"/>
            <a:ext cx="2805383" cy="923330"/>
          </a:xfrm>
          <a:prstGeom prst="rect">
            <a:avLst/>
          </a:prstGeom>
          <a:noFill/>
          <a:ln>
            <a:solidFill>
              <a:schemeClr val="bg2"/>
            </a:solidFill>
            <a:prstDash val="sysDot"/>
          </a:ln>
        </p:spPr>
        <p:txBody>
          <a:bodyPr wrap="none" rtlCol="0">
            <a:spAutoFit/>
          </a:bodyPr>
          <a:lstStyle/>
          <a:p>
            <a:r>
              <a:rPr lang="en-US" b="1" dirty="0"/>
              <a:t>Conservation forests: </a:t>
            </a:r>
            <a:r>
              <a:rPr lang="en-US" b="1" dirty="0">
                <a:solidFill>
                  <a:srgbClr val="00B050"/>
                </a:solidFill>
              </a:rPr>
              <a:t>green</a:t>
            </a:r>
          </a:p>
          <a:p>
            <a:r>
              <a:rPr lang="en-US" b="1" dirty="0"/>
              <a:t>Mine lease area: </a:t>
            </a:r>
            <a:r>
              <a:rPr lang="en-US" b="1" dirty="0">
                <a:solidFill>
                  <a:schemeClr val="tx2">
                    <a:lumMod val="60000"/>
                    <a:lumOff val="40000"/>
                  </a:schemeClr>
                </a:solidFill>
              </a:rPr>
              <a:t>blue</a:t>
            </a:r>
          </a:p>
          <a:p>
            <a:r>
              <a:rPr lang="en-US" b="1" dirty="0"/>
              <a:t>Mine footprint: </a:t>
            </a:r>
            <a:r>
              <a:rPr lang="en-US" b="1" dirty="0">
                <a:solidFill>
                  <a:srgbClr val="FF0000"/>
                </a:solidFill>
              </a:rPr>
              <a:t>red</a:t>
            </a:r>
            <a:endParaRPr lang="en-GB" b="1" dirty="0">
              <a:solidFill>
                <a:srgbClr val="FF0000"/>
              </a:solidFill>
            </a:endParaRPr>
          </a:p>
        </p:txBody>
      </p:sp>
      <p:sp>
        <p:nvSpPr>
          <p:cNvPr id="10" name="TextBox 9"/>
          <p:cNvSpPr txBox="1"/>
          <p:nvPr/>
        </p:nvSpPr>
        <p:spPr>
          <a:xfrm>
            <a:off x="5452145" y="934007"/>
            <a:ext cx="5153944" cy="1631216"/>
          </a:xfrm>
          <a:prstGeom prst="rect">
            <a:avLst/>
          </a:prstGeom>
          <a:solidFill>
            <a:schemeClr val="bg1">
              <a:lumMod val="85000"/>
            </a:schemeClr>
          </a:solidFill>
        </p:spPr>
        <p:txBody>
          <a:bodyPr wrap="square" rtlCol="0">
            <a:spAutoFit/>
          </a:bodyPr>
          <a:lstStyle/>
          <a:p>
            <a:pPr marL="228600" indent="-228600">
              <a:buFont typeface="Arial" pitchFamily="34" charset="0"/>
              <a:buChar char="•"/>
            </a:pPr>
            <a:r>
              <a:rPr lang="en-US" sz="2000" dirty="0"/>
              <a:t>No forest clearing above part of ore body</a:t>
            </a:r>
          </a:p>
          <a:p>
            <a:pPr marL="228600" indent="-228600">
              <a:buFont typeface="Arial" pitchFamily="34" charset="0"/>
              <a:buChar char="•"/>
            </a:pPr>
            <a:r>
              <a:rPr lang="en-US" sz="2000" dirty="0"/>
              <a:t>Securing area for long-term protection</a:t>
            </a:r>
          </a:p>
          <a:p>
            <a:pPr marL="228600" indent="-228600">
              <a:buFont typeface="Arial" pitchFamily="34" charset="0"/>
              <a:buChar char="•"/>
            </a:pPr>
            <a:r>
              <a:rPr lang="en-US" sz="2000" dirty="0"/>
              <a:t> Conservation management, monitoring</a:t>
            </a:r>
          </a:p>
          <a:p>
            <a:pPr marL="228600" indent="-228600">
              <a:buFont typeface="Arial" pitchFamily="34" charset="0"/>
              <a:buChar char="•"/>
            </a:pPr>
            <a:r>
              <a:rPr lang="en-US" sz="2000" dirty="0"/>
              <a:t> Alternative fuel wood sources for local communities to reduce pressure on forest</a:t>
            </a:r>
            <a:endParaRPr lang="en-GB" sz="2000" dirty="0"/>
          </a:p>
        </p:txBody>
      </p:sp>
      <p:sp>
        <p:nvSpPr>
          <p:cNvPr id="15" name="Rectangle 14"/>
          <p:cNvSpPr/>
          <p:nvPr/>
        </p:nvSpPr>
        <p:spPr>
          <a:xfrm>
            <a:off x="1654092" y="1130141"/>
            <a:ext cx="3607553" cy="1046440"/>
          </a:xfrm>
          <a:prstGeom prst="rect">
            <a:avLst/>
          </a:prstGeom>
          <a:solidFill>
            <a:schemeClr val="bg1">
              <a:lumMod val="85000"/>
            </a:schemeClr>
          </a:solidFill>
        </p:spPr>
        <p:txBody>
          <a:bodyPr wrap="square">
            <a:spAutoFit/>
          </a:bodyPr>
          <a:lstStyle/>
          <a:p>
            <a:pPr marL="288925" indent="-288925">
              <a:buAutoNum type="arabicPeriod"/>
            </a:pPr>
            <a:r>
              <a:rPr lang="en-US" sz="2200" b="1" i="1" dirty="0">
                <a:solidFill>
                  <a:srgbClr val="FF9900"/>
                </a:solidFill>
              </a:rPr>
              <a:t>Actions </a:t>
            </a:r>
            <a:r>
              <a:rPr lang="en-US" sz="2200" b="1" dirty="0">
                <a:solidFill>
                  <a:srgbClr val="FF9900"/>
                </a:solidFill>
              </a:rPr>
              <a:t>at the mine site</a:t>
            </a:r>
          </a:p>
          <a:p>
            <a:pPr marL="288925"/>
            <a:r>
              <a:rPr lang="en-US" sz="2000" dirty="0"/>
              <a:t>‘Set-aside’ of conservation zones (on site): </a:t>
            </a:r>
          </a:p>
        </p:txBody>
      </p:sp>
      <p:sp>
        <p:nvSpPr>
          <p:cNvPr id="18" name="Rectangle 17"/>
          <p:cNvSpPr/>
          <p:nvPr/>
        </p:nvSpPr>
        <p:spPr>
          <a:xfrm>
            <a:off x="7280111" y="6042158"/>
            <a:ext cx="3081403" cy="707886"/>
          </a:xfrm>
          <a:prstGeom prst="rect">
            <a:avLst/>
          </a:prstGeom>
          <a:solidFill>
            <a:schemeClr val="bg1"/>
          </a:solidFill>
        </p:spPr>
        <p:txBody>
          <a:bodyPr wrap="square">
            <a:spAutoFit/>
          </a:bodyPr>
          <a:lstStyle/>
          <a:p>
            <a:pPr marL="287338" indent="-287338"/>
            <a:r>
              <a:rPr lang="en-US" sz="2000" i="1" dirty="0">
                <a:solidFill>
                  <a:srgbClr val="0000CC"/>
                </a:solidFill>
                <a:sym typeface="Wingdings" pitchFamily="2" charset="2"/>
              </a:rPr>
              <a:t>		   Question</a:t>
            </a:r>
            <a:r>
              <a:rPr lang="en-US" sz="2000" dirty="0">
                <a:solidFill>
                  <a:srgbClr val="0000CC"/>
                </a:solidFill>
                <a:sym typeface="Wingdings" pitchFamily="2" charset="2"/>
              </a:rPr>
              <a:t>:</a:t>
            </a:r>
          </a:p>
          <a:p>
            <a:pPr marL="287338" indent="-287338"/>
            <a:r>
              <a:rPr lang="en-US" sz="2000" dirty="0">
                <a:solidFill>
                  <a:srgbClr val="0000CC"/>
                </a:solidFill>
                <a:sym typeface="Wingdings" pitchFamily="2" charset="2"/>
              </a:rPr>
              <a:t>Type of mitigation action?</a:t>
            </a:r>
          </a:p>
        </p:txBody>
      </p:sp>
      <p:sp>
        <p:nvSpPr>
          <p:cNvPr id="19" name="Right Arrow 18"/>
          <p:cNvSpPr/>
          <p:nvPr/>
        </p:nvSpPr>
        <p:spPr bwMode="auto">
          <a:xfrm>
            <a:off x="7419957" y="6124890"/>
            <a:ext cx="501041" cy="218083"/>
          </a:xfrm>
          <a:prstGeom prst="rightArrow">
            <a:avLst/>
          </a:prstGeom>
          <a:solidFill>
            <a:srgbClr val="0000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lnSpc>
                <a:spcPct val="105000"/>
              </a:lnSpc>
              <a:spcBef>
                <a:spcPct val="20000"/>
              </a:spcBef>
              <a:spcAft>
                <a:spcPct val="0"/>
              </a:spcAft>
            </a:pPr>
            <a:endParaRPr lang="en-GB" sz="2800" b="1">
              <a:solidFill>
                <a:srgbClr val="000000"/>
              </a:solidFill>
              <a:latin typeface="Arial" charset="0"/>
            </a:endParaRPr>
          </a:p>
        </p:txBody>
      </p:sp>
    </p:spTree>
    <p:extLst>
      <p:ext uri="{BB962C8B-B14F-4D97-AF65-F5344CB8AC3E}">
        <p14:creationId xmlns:p14="http://schemas.microsoft.com/office/powerpoint/2010/main" val="3473826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085CB0-FF6C-4B08-91F7-2ED5C224D683}"/>
              </a:ext>
            </a:extLst>
          </p:cNvPr>
          <p:cNvSpPr>
            <a:spLocks noGrp="1"/>
          </p:cNvSpPr>
          <p:nvPr>
            <p:ph type="title"/>
          </p:nvPr>
        </p:nvSpPr>
        <p:spPr>
          <a:xfrm>
            <a:off x="780692" y="3152"/>
            <a:ext cx="9337938" cy="672259"/>
          </a:xfrm>
        </p:spPr>
        <p:txBody>
          <a:bodyPr/>
          <a:lstStyle/>
          <a:p>
            <a:pPr algn="ctr"/>
            <a:r>
              <a:rPr lang="fr-FR" dirty="0" err="1" smtClean="0">
                <a:solidFill>
                  <a:schemeClr val="bg1"/>
                </a:solidFill>
              </a:rPr>
              <a:t>Exercise</a:t>
            </a:r>
            <a:r>
              <a:rPr lang="fr-FR" dirty="0">
                <a:solidFill>
                  <a:schemeClr val="bg1"/>
                </a:solidFill>
              </a:rPr>
              <a:t>: EMP </a:t>
            </a:r>
            <a:r>
              <a:rPr lang="fr-FR" dirty="0" err="1">
                <a:solidFill>
                  <a:schemeClr val="bg1"/>
                </a:solidFill>
              </a:rPr>
              <a:t>governance</a:t>
            </a:r>
            <a:r>
              <a:rPr lang="fr-FR" dirty="0">
                <a:solidFill>
                  <a:schemeClr val="bg1"/>
                </a:solidFill>
              </a:rPr>
              <a:t> - Table for </a:t>
            </a:r>
            <a:r>
              <a:rPr lang="fr-FR" dirty="0" err="1">
                <a:solidFill>
                  <a:schemeClr val="bg1"/>
                </a:solidFill>
              </a:rPr>
              <a:t>analysis</a:t>
            </a:r>
            <a:endParaRPr lang="fr-FR" dirty="0">
              <a:solidFill>
                <a:schemeClr val="bg1"/>
              </a:solidFill>
            </a:endParaRPr>
          </a:p>
        </p:txBody>
      </p:sp>
      <p:graphicFrame>
        <p:nvGraphicFramePr>
          <p:cNvPr id="4" name="Espace réservé du contenu 3">
            <a:extLst>
              <a:ext uri="{FF2B5EF4-FFF2-40B4-BE49-F238E27FC236}">
                <a16:creationId xmlns:a16="http://schemas.microsoft.com/office/drawing/2014/main" id="{D9F92A4F-38CA-4862-96BD-70FB94E314D9}"/>
              </a:ext>
            </a:extLst>
          </p:cNvPr>
          <p:cNvGraphicFramePr>
            <a:graphicFrameLocks noGrp="1"/>
          </p:cNvGraphicFramePr>
          <p:nvPr>
            <p:ph sz="half" idx="1"/>
            <p:extLst>
              <p:ext uri="{D42A27DB-BD31-4B8C-83A1-F6EECF244321}">
                <p14:modId xmlns:p14="http://schemas.microsoft.com/office/powerpoint/2010/main" val="1293386168"/>
              </p:ext>
            </p:extLst>
          </p:nvPr>
        </p:nvGraphicFramePr>
        <p:xfrm>
          <a:off x="342900" y="1272587"/>
          <a:ext cx="11038860" cy="4641705"/>
        </p:xfrm>
        <a:graphic>
          <a:graphicData uri="http://schemas.openxmlformats.org/drawingml/2006/table">
            <a:tbl>
              <a:tblPr firstRow="1" bandRow="1">
                <a:tableStyleId>{5C22544A-7EE6-4342-B048-85BDC9FD1C3A}</a:tableStyleId>
              </a:tblPr>
              <a:tblGrid>
                <a:gridCol w="4962525">
                  <a:extLst>
                    <a:ext uri="{9D8B030D-6E8A-4147-A177-3AD203B41FA5}">
                      <a16:colId xmlns:a16="http://schemas.microsoft.com/office/drawing/2014/main" val="1382834589"/>
                    </a:ext>
                  </a:extLst>
                </a:gridCol>
                <a:gridCol w="2025445">
                  <a:extLst>
                    <a:ext uri="{9D8B030D-6E8A-4147-A177-3AD203B41FA5}">
                      <a16:colId xmlns:a16="http://schemas.microsoft.com/office/drawing/2014/main" val="2715951590"/>
                    </a:ext>
                  </a:extLst>
                </a:gridCol>
                <a:gridCol w="2025445">
                  <a:extLst>
                    <a:ext uri="{9D8B030D-6E8A-4147-A177-3AD203B41FA5}">
                      <a16:colId xmlns:a16="http://schemas.microsoft.com/office/drawing/2014/main" val="3822780471"/>
                    </a:ext>
                  </a:extLst>
                </a:gridCol>
                <a:gridCol w="2025445">
                  <a:extLst>
                    <a:ext uri="{9D8B030D-6E8A-4147-A177-3AD203B41FA5}">
                      <a16:colId xmlns:a16="http://schemas.microsoft.com/office/drawing/2014/main" val="2996451749"/>
                    </a:ext>
                  </a:extLst>
                </a:gridCol>
              </a:tblGrid>
              <a:tr h="515745">
                <a:tc>
                  <a:txBody>
                    <a:bodyPr/>
                    <a:lstStyle/>
                    <a:p>
                      <a:endParaRPr lang="fr-FR" sz="2400" dirty="0"/>
                    </a:p>
                  </a:txBody>
                  <a:tcPr/>
                </a:tc>
                <a:tc>
                  <a:txBody>
                    <a:bodyPr/>
                    <a:lstStyle/>
                    <a:p>
                      <a:pPr algn="ctr"/>
                      <a:r>
                        <a:rPr lang="fr-FR" sz="2400" dirty="0"/>
                        <a:t>Action 1</a:t>
                      </a:r>
                    </a:p>
                  </a:txBody>
                  <a:tcPr anchor="ctr"/>
                </a:tc>
                <a:tc>
                  <a:txBody>
                    <a:bodyPr/>
                    <a:lstStyle/>
                    <a:p>
                      <a:pPr algn="ctr"/>
                      <a:r>
                        <a:rPr lang="fr-FR" sz="2400" dirty="0"/>
                        <a:t>Action 2</a:t>
                      </a:r>
                    </a:p>
                  </a:txBody>
                  <a:tcPr anchor="ctr"/>
                </a:tc>
                <a:tc>
                  <a:txBody>
                    <a:bodyPr/>
                    <a:lstStyle/>
                    <a:p>
                      <a:pPr algn="ctr"/>
                      <a:r>
                        <a:rPr lang="fr-FR" sz="2400" dirty="0"/>
                        <a:t>Action 3</a:t>
                      </a:r>
                    </a:p>
                  </a:txBody>
                  <a:tcPr anchor="ctr"/>
                </a:tc>
                <a:extLst>
                  <a:ext uri="{0D108BD9-81ED-4DB2-BD59-A6C34878D82A}">
                    <a16:rowId xmlns:a16="http://schemas.microsoft.com/office/drawing/2014/main" val="647828054"/>
                  </a:ext>
                </a:extLst>
              </a:tr>
              <a:tr h="515745">
                <a:tc>
                  <a:txBody>
                    <a:bodyPr/>
                    <a:lstStyle/>
                    <a:p>
                      <a:r>
                        <a:rPr lang="en-US" sz="2400" dirty="0"/>
                        <a:t>Who prepares the TOR?</a:t>
                      </a:r>
                    </a:p>
                  </a:txBody>
                  <a:tcPr/>
                </a:tc>
                <a:tc>
                  <a:txBody>
                    <a:bodyPr/>
                    <a:lstStyle/>
                    <a:p>
                      <a:endParaRPr lang="fr-FR" sz="2400" dirty="0"/>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1389624627"/>
                  </a:ext>
                </a:extLst>
              </a:tr>
              <a:tr h="515745">
                <a:tc>
                  <a:txBody>
                    <a:bodyPr/>
                    <a:lstStyle/>
                    <a:p>
                      <a:r>
                        <a:rPr lang="fr-FR" sz="2400" dirty="0" err="1"/>
                        <a:t>Who</a:t>
                      </a:r>
                      <a:r>
                        <a:rPr lang="fr-FR" sz="2400" dirty="0"/>
                        <a:t> </a:t>
                      </a:r>
                      <a:r>
                        <a:rPr lang="fr-FR" sz="2400" dirty="0" err="1"/>
                        <a:t>signs</a:t>
                      </a:r>
                      <a:r>
                        <a:rPr lang="fr-FR" sz="2400" dirty="0"/>
                        <a:t> </a:t>
                      </a:r>
                      <a:r>
                        <a:rPr lang="fr-FR" sz="2400" dirty="0" err="1"/>
                        <a:t>contracts</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721010862"/>
                  </a:ext>
                </a:extLst>
              </a:tr>
              <a:tr h="515745">
                <a:tc>
                  <a:txBody>
                    <a:bodyPr/>
                    <a:lstStyle/>
                    <a:p>
                      <a:r>
                        <a:rPr lang="fr-FR" sz="2400" dirty="0" err="1"/>
                        <a:t>Technical</a:t>
                      </a:r>
                      <a:r>
                        <a:rPr lang="fr-FR" sz="2400" dirty="0"/>
                        <a:t> assistance?</a:t>
                      </a:r>
                    </a:p>
                  </a:txBody>
                  <a:tcPr/>
                </a:tc>
                <a:tc>
                  <a:txBody>
                    <a:bodyPr/>
                    <a:lstStyle/>
                    <a:p>
                      <a:endParaRPr lang="fr-FR" sz="2400"/>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786926548"/>
                  </a:ext>
                </a:extLst>
              </a:tr>
              <a:tr h="515745">
                <a:tc>
                  <a:txBody>
                    <a:bodyPr/>
                    <a:lstStyle/>
                    <a:p>
                      <a:r>
                        <a:rPr lang="fr-FR" sz="2400" dirty="0" err="1"/>
                        <a:t>Required</a:t>
                      </a:r>
                      <a:r>
                        <a:rPr lang="fr-FR" sz="2400" dirty="0"/>
                        <a:t> staff </a:t>
                      </a:r>
                      <a:r>
                        <a:rPr lang="fr-FR" sz="2400" dirty="0" err="1"/>
                        <a:t>experience</a:t>
                      </a:r>
                      <a:r>
                        <a:rPr lang="fr-FR" sz="2400" dirty="0"/>
                        <a:t> and </a:t>
                      </a:r>
                      <a:r>
                        <a:rPr lang="fr-FR" sz="2400" dirty="0" err="1"/>
                        <a:t>skills</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961758827"/>
                  </a:ext>
                </a:extLst>
              </a:tr>
              <a:tr h="515745">
                <a:tc>
                  <a:txBody>
                    <a:bodyPr/>
                    <a:lstStyle/>
                    <a:p>
                      <a:r>
                        <a:rPr lang="fr-FR" sz="2400" dirty="0" err="1"/>
                        <a:t>Required</a:t>
                      </a:r>
                      <a:r>
                        <a:rPr lang="fr-FR" sz="2400" dirty="0"/>
                        <a:t> </a:t>
                      </a:r>
                      <a:r>
                        <a:rPr lang="fr-FR" sz="2400" dirty="0" err="1"/>
                        <a:t>equipment</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03063354"/>
                  </a:ext>
                </a:extLst>
              </a:tr>
              <a:tr h="515745">
                <a:tc>
                  <a:txBody>
                    <a:bodyPr/>
                    <a:lstStyle/>
                    <a:p>
                      <a:r>
                        <a:rPr lang="fr-FR" sz="2400" dirty="0"/>
                        <a:t>Independent monitoring of action?</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45044770"/>
                  </a:ext>
                </a:extLst>
              </a:tr>
              <a:tr h="515745">
                <a:tc>
                  <a:txBody>
                    <a:bodyPr/>
                    <a:lstStyle/>
                    <a:p>
                      <a:r>
                        <a:rPr lang="fr-FR" sz="2400" dirty="0"/>
                        <a:t>Process for corrective action?</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793514046"/>
                  </a:ext>
                </a:extLst>
              </a:tr>
              <a:tr h="5157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Audits?</a:t>
                      </a:r>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180508474"/>
                  </a:ext>
                </a:extLst>
              </a:tr>
            </a:tbl>
          </a:graphicData>
        </a:graphic>
      </p:graphicFrame>
    </p:spTree>
    <p:extLst>
      <p:ext uri="{BB962C8B-B14F-4D97-AF65-F5344CB8AC3E}">
        <p14:creationId xmlns:p14="http://schemas.microsoft.com/office/powerpoint/2010/main" val="3459139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BFB08A-C802-4231-8896-B61655B50B26}"/>
              </a:ext>
            </a:extLst>
          </p:cNvPr>
          <p:cNvSpPr>
            <a:spLocks noGrp="1"/>
          </p:cNvSpPr>
          <p:nvPr>
            <p:ph type="title"/>
          </p:nvPr>
        </p:nvSpPr>
        <p:spPr>
          <a:xfrm>
            <a:off x="761999" y="90871"/>
            <a:ext cx="9329254" cy="749266"/>
          </a:xfrm>
        </p:spPr>
        <p:txBody>
          <a:bodyPr/>
          <a:lstStyle/>
          <a:p>
            <a:pPr algn="ctr"/>
            <a:r>
              <a:rPr lang="fr-FR" b="1" dirty="0">
                <a:solidFill>
                  <a:schemeClr val="bg1"/>
                </a:solidFill>
              </a:rPr>
              <a:t>Are impacts </a:t>
            </a:r>
            <a:r>
              <a:rPr lang="fr-FR" b="1" dirty="0" err="1">
                <a:solidFill>
                  <a:schemeClr val="bg1"/>
                </a:solidFill>
              </a:rPr>
              <a:t>temporary</a:t>
            </a:r>
            <a:r>
              <a:rPr lang="fr-FR" b="1" dirty="0">
                <a:solidFill>
                  <a:schemeClr val="bg1"/>
                </a:solidFill>
              </a:rPr>
              <a:t> or permanent?</a:t>
            </a:r>
          </a:p>
        </p:txBody>
      </p:sp>
      <p:graphicFrame>
        <p:nvGraphicFramePr>
          <p:cNvPr id="6" name="Tableau 5">
            <a:extLst>
              <a:ext uri="{FF2B5EF4-FFF2-40B4-BE49-F238E27FC236}">
                <a16:creationId xmlns:a16="http://schemas.microsoft.com/office/drawing/2014/main" id="{078B4E1D-82F8-4A9A-8376-9DB3FFC1D680}"/>
              </a:ext>
            </a:extLst>
          </p:cNvPr>
          <p:cNvGraphicFramePr>
            <a:graphicFrameLocks noGrp="1"/>
          </p:cNvGraphicFramePr>
          <p:nvPr>
            <p:extLst>
              <p:ext uri="{D42A27DB-BD31-4B8C-83A1-F6EECF244321}">
                <p14:modId xmlns:p14="http://schemas.microsoft.com/office/powerpoint/2010/main" val="1173057667"/>
              </p:ext>
            </p:extLst>
          </p:nvPr>
        </p:nvGraphicFramePr>
        <p:xfrm>
          <a:off x="1006927" y="1245900"/>
          <a:ext cx="10178145" cy="4638830"/>
        </p:xfrm>
        <a:graphic>
          <a:graphicData uri="http://schemas.openxmlformats.org/drawingml/2006/table">
            <a:tbl>
              <a:tblPr firstRow="1" bandRow="1">
                <a:tableStyleId>{5C22544A-7EE6-4342-B048-85BDC9FD1C3A}</a:tableStyleId>
              </a:tblPr>
              <a:tblGrid>
                <a:gridCol w="3392715">
                  <a:extLst>
                    <a:ext uri="{9D8B030D-6E8A-4147-A177-3AD203B41FA5}">
                      <a16:colId xmlns:a16="http://schemas.microsoft.com/office/drawing/2014/main" val="2836794563"/>
                    </a:ext>
                  </a:extLst>
                </a:gridCol>
                <a:gridCol w="3392715">
                  <a:extLst>
                    <a:ext uri="{9D8B030D-6E8A-4147-A177-3AD203B41FA5}">
                      <a16:colId xmlns:a16="http://schemas.microsoft.com/office/drawing/2014/main" val="3921636963"/>
                    </a:ext>
                  </a:extLst>
                </a:gridCol>
                <a:gridCol w="3392715">
                  <a:extLst>
                    <a:ext uri="{9D8B030D-6E8A-4147-A177-3AD203B41FA5}">
                      <a16:colId xmlns:a16="http://schemas.microsoft.com/office/drawing/2014/main" val="3387979727"/>
                    </a:ext>
                  </a:extLst>
                </a:gridCol>
              </a:tblGrid>
              <a:tr h="571250">
                <a:tc>
                  <a:txBody>
                    <a:bodyPr/>
                    <a:lstStyle/>
                    <a:p>
                      <a:pPr algn="ctr"/>
                      <a:r>
                        <a:rPr lang="fr-FR" sz="2000" dirty="0"/>
                        <a:t>Project </a:t>
                      </a:r>
                      <a:r>
                        <a:rPr lang="fr-FR" sz="2000" dirty="0" err="1"/>
                        <a:t>effect</a:t>
                      </a:r>
                      <a:r>
                        <a:rPr lang="fr-FR" sz="2000" dirty="0"/>
                        <a:t> on </a:t>
                      </a:r>
                      <a:r>
                        <a:rPr lang="fr-FR" sz="2000" dirty="0" err="1"/>
                        <a:t>biodiversity</a:t>
                      </a:r>
                      <a:endParaRPr lang="fr-FR" sz="2000" dirty="0"/>
                    </a:p>
                  </a:txBody>
                  <a:tcPr anchor="ctr"/>
                </a:tc>
                <a:tc>
                  <a:txBody>
                    <a:bodyPr/>
                    <a:lstStyle/>
                    <a:p>
                      <a:pPr algn="ctr"/>
                      <a:r>
                        <a:rPr lang="fr-FR" sz="2000" dirty="0" err="1"/>
                        <a:t>Temporary</a:t>
                      </a:r>
                      <a:endParaRPr lang="fr-FR" sz="2000" dirty="0"/>
                    </a:p>
                  </a:txBody>
                  <a:tcPr anchor="ctr"/>
                </a:tc>
                <a:tc>
                  <a:txBody>
                    <a:bodyPr/>
                    <a:lstStyle/>
                    <a:p>
                      <a:pPr algn="ctr"/>
                      <a:r>
                        <a:rPr lang="fr-FR" sz="2000" dirty="0"/>
                        <a:t>Permanent</a:t>
                      </a:r>
                    </a:p>
                  </a:txBody>
                  <a:tcPr anchor="ctr"/>
                </a:tc>
                <a:extLst>
                  <a:ext uri="{0D108BD9-81ED-4DB2-BD59-A6C34878D82A}">
                    <a16:rowId xmlns:a16="http://schemas.microsoft.com/office/drawing/2014/main" val="1235726098"/>
                  </a:ext>
                </a:extLst>
              </a:tr>
              <a:tr h="571250">
                <a:tc>
                  <a:txBody>
                    <a:bodyPr/>
                    <a:lstStyle/>
                    <a:p>
                      <a:r>
                        <a:rPr lang="fr-FR" dirty="0"/>
                        <a:t>Destruction of habitat</a:t>
                      </a:r>
                    </a:p>
                  </a:txBody>
                  <a:tcPr anchor="ctr"/>
                </a:tc>
                <a:tc>
                  <a:txBody>
                    <a:bodyPr/>
                    <a:lstStyle/>
                    <a:p>
                      <a:endParaRPr lang="fr-FR"/>
                    </a:p>
                  </a:txBody>
                  <a:tcPr anchor="ctr"/>
                </a:tc>
                <a:tc>
                  <a:txBody>
                    <a:bodyPr/>
                    <a:lstStyle/>
                    <a:p>
                      <a:endParaRPr lang="fr-FR"/>
                    </a:p>
                  </a:txBody>
                  <a:tcPr anchor="ctr"/>
                </a:tc>
                <a:extLst>
                  <a:ext uri="{0D108BD9-81ED-4DB2-BD59-A6C34878D82A}">
                    <a16:rowId xmlns:a16="http://schemas.microsoft.com/office/drawing/2014/main" val="3239444256"/>
                  </a:ext>
                </a:extLst>
              </a:tr>
              <a:tr h="571250">
                <a:tc>
                  <a:txBody>
                    <a:bodyPr/>
                    <a:lstStyle/>
                    <a:p>
                      <a:r>
                        <a:rPr lang="fr-FR" dirty="0" err="1"/>
                        <a:t>Loss</a:t>
                      </a:r>
                      <a:r>
                        <a:rPr lang="fr-FR" dirty="0"/>
                        <a:t> of </a:t>
                      </a:r>
                      <a:r>
                        <a:rPr lang="fr-FR" dirty="0" err="1"/>
                        <a:t>access</a:t>
                      </a:r>
                      <a:r>
                        <a:rPr lang="fr-FR" dirty="0"/>
                        <a:t> to habitat (fragmentation)</a:t>
                      </a:r>
                    </a:p>
                  </a:txBody>
                  <a:tcPr anchor="ctr"/>
                </a:tc>
                <a:tc>
                  <a:txBody>
                    <a:bodyPr/>
                    <a:lstStyle/>
                    <a:p>
                      <a:endParaRPr lang="fr-FR"/>
                    </a:p>
                  </a:txBody>
                  <a:tcPr anchor="ctr"/>
                </a:tc>
                <a:tc>
                  <a:txBody>
                    <a:bodyPr/>
                    <a:lstStyle/>
                    <a:p>
                      <a:endParaRPr lang="fr-FR" dirty="0"/>
                    </a:p>
                  </a:txBody>
                  <a:tcPr anchor="ctr"/>
                </a:tc>
                <a:extLst>
                  <a:ext uri="{0D108BD9-81ED-4DB2-BD59-A6C34878D82A}">
                    <a16:rowId xmlns:a16="http://schemas.microsoft.com/office/drawing/2014/main" val="4224937390"/>
                  </a:ext>
                </a:extLst>
              </a:tr>
              <a:tr h="571250">
                <a:tc>
                  <a:txBody>
                    <a:bodyPr/>
                    <a:lstStyle/>
                    <a:p>
                      <a:r>
                        <a:rPr lang="fr-FR" dirty="0" err="1"/>
                        <a:t>Increased</a:t>
                      </a:r>
                      <a:r>
                        <a:rPr lang="fr-FR" dirty="0"/>
                        <a:t> </a:t>
                      </a:r>
                      <a:r>
                        <a:rPr lang="fr-FR" dirty="0" err="1"/>
                        <a:t>mortality</a:t>
                      </a:r>
                      <a:r>
                        <a:rPr lang="fr-FR" dirty="0"/>
                        <a:t> of </a:t>
                      </a:r>
                      <a:r>
                        <a:rPr lang="fr-FR" dirty="0" err="1"/>
                        <a:t>animals</a:t>
                      </a:r>
                      <a:endParaRPr lang="fr-FR" dirty="0"/>
                    </a:p>
                  </a:txBody>
                  <a:tcPr anchor="ctr"/>
                </a:tc>
                <a:tc>
                  <a:txBody>
                    <a:bodyPr/>
                    <a:lstStyle/>
                    <a:p>
                      <a:endParaRPr lang="fr-FR"/>
                    </a:p>
                  </a:txBody>
                  <a:tcPr anchor="ctr"/>
                </a:tc>
                <a:tc>
                  <a:txBody>
                    <a:bodyPr/>
                    <a:lstStyle/>
                    <a:p>
                      <a:endParaRPr lang="fr-FR" dirty="0"/>
                    </a:p>
                  </a:txBody>
                  <a:tcPr anchor="ctr"/>
                </a:tc>
                <a:extLst>
                  <a:ext uri="{0D108BD9-81ED-4DB2-BD59-A6C34878D82A}">
                    <a16:rowId xmlns:a16="http://schemas.microsoft.com/office/drawing/2014/main" val="4017063947"/>
                  </a:ext>
                </a:extLst>
              </a:tr>
              <a:tr h="571250">
                <a:tc>
                  <a:txBody>
                    <a:bodyPr/>
                    <a:lstStyle/>
                    <a:p>
                      <a:r>
                        <a:rPr lang="fr-FR" dirty="0"/>
                        <a:t>Water pollution</a:t>
                      </a:r>
                    </a:p>
                  </a:txBody>
                  <a:tcPr anchor="ctr"/>
                </a:tc>
                <a:tc>
                  <a:txBody>
                    <a:bodyPr/>
                    <a:lstStyle/>
                    <a:p>
                      <a:endParaRPr lang="fr-FR"/>
                    </a:p>
                  </a:txBody>
                  <a:tcPr anchor="ctr"/>
                </a:tc>
                <a:tc>
                  <a:txBody>
                    <a:bodyPr/>
                    <a:lstStyle/>
                    <a:p>
                      <a:endParaRPr lang="fr-FR"/>
                    </a:p>
                  </a:txBody>
                  <a:tcPr anchor="ctr"/>
                </a:tc>
                <a:extLst>
                  <a:ext uri="{0D108BD9-81ED-4DB2-BD59-A6C34878D82A}">
                    <a16:rowId xmlns:a16="http://schemas.microsoft.com/office/drawing/2014/main" val="1836036566"/>
                  </a:ext>
                </a:extLst>
              </a:tr>
              <a:tr h="571250">
                <a:tc>
                  <a:txBody>
                    <a:bodyPr/>
                    <a:lstStyle/>
                    <a:p>
                      <a:r>
                        <a:rPr lang="fr-FR" dirty="0"/>
                        <a:t>Noise pollution</a:t>
                      </a:r>
                    </a:p>
                  </a:txBody>
                  <a:tcPr anchor="ctr"/>
                </a:tc>
                <a:tc>
                  <a:txBody>
                    <a:bodyPr/>
                    <a:lstStyle/>
                    <a:p>
                      <a:endParaRPr lang="fr-FR"/>
                    </a:p>
                  </a:txBody>
                  <a:tcPr anchor="ctr"/>
                </a:tc>
                <a:tc>
                  <a:txBody>
                    <a:bodyPr/>
                    <a:lstStyle/>
                    <a:p>
                      <a:endParaRPr lang="fr-FR"/>
                    </a:p>
                  </a:txBody>
                  <a:tcPr anchor="ctr"/>
                </a:tc>
                <a:extLst>
                  <a:ext uri="{0D108BD9-81ED-4DB2-BD59-A6C34878D82A}">
                    <a16:rowId xmlns:a16="http://schemas.microsoft.com/office/drawing/2014/main" val="2252641559"/>
                  </a:ext>
                </a:extLst>
              </a:tr>
              <a:tr h="571250">
                <a:tc>
                  <a:txBody>
                    <a:bodyPr/>
                    <a:lstStyle/>
                    <a:p>
                      <a:r>
                        <a:rPr lang="fr-FR" dirty="0" err="1"/>
                        <a:t>Dust</a:t>
                      </a:r>
                      <a:r>
                        <a:rPr lang="fr-FR" dirty="0"/>
                        <a:t> </a:t>
                      </a:r>
                      <a:r>
                        <a:rPr lang="fr-FR" dirty="0" err="1"/>
                        <a:t>deposits</a:t>
                      </a:r>
                      <a:endParaRPr lang="fr-FR" dirty="0"/>
                    </a:p>
                  </a:txBody>
                  <a:tcPr anchor="ctr"/>
                </a:tc>
                <a:tc>
                  <a:txBody>
                    <a:bodyPr/>
                    <a:lstStyle/>
                    <a:p>
                      <a:endParaRPr lang="fr-FR"/>
                    </a:p>
                  </a:txBody>
                  <a:tcPr anchor="ctr"/>
                </a:tc>
                <a:tc>
                  <a:txBody>
                    <a:bodyPr/>
                    <a:lstStyle/>
                    <a:p>
                      <a:endParaRPr lang="fr-FR"/>
                    </a:p>
                  </a:txBody>
                  <a:tcPr anchor="ctr"/>
                </a:tc>
                <a:extLst>
                  <a:ext uri="{0D108BD9-81ED-4DB2-BD59-A6C34878D82A}">
                    <a16:rowId xmlns:a16="http://schemas.microsoft.com/office/drawing/2014/main" val="3892242377"/>
                  </a:ext>
                </a:extLst>
              </a:tr>
              <a:tr h="571250">
                <a:tc>
                  <a:txBody>
                    <a:bodyPr/>
                    <a:lstStyle/>
                    <a:p>
                      <a:r>
                        <a:rPr lang="fr-FR" dirty="0"/>
                        <a:t>…</a:t>
                      </a:r>
                    </a:p>
                  </a:txBody>
                  <a:tcPr anchor="ctr"/>
                </a:tc>
                <a:tc>
                  <a:txBody>
                    <a:bodyPr/>
                    <a:lstStyle/>
                    <a:p>
                      <a:endParaRPr lang="fr-FR"/>
                    </a:p>
                  </a:txBody>
                  <a:tcPr anchor="ctr"/>
                </a:tc>
                <a:tc>
                  <a:txBody>
                    <a:bodyPr/>
                    <a:lstStyle/>
                    <a:p>
                      <a:endParaRPr lang="fr-FR" dirty="0"/>
                    </a:p>
                  </a:txBody>
                  <a:tcPr anchor="ctr"/>
                </a:tc>
                <a:extLst>
                  <a:ext uri="{0D108BD9-81ED-4DB2-BD59-A6C34878D82A}">
                    <a16:rowId xmlns:a16="http://schemas.microsoft.com/office/drawing/2014/main" val="1024176060"/>
                  </a:ext>
                </a:extLst>
              </a:tr>
            </a:tbl>
          </a:graphicData>
        </a:graphic>
      </p:graphicFrame>
    </p:spTree>
    <p:extLst>
      <p:ext uri="{BB962C8B-B14F-4D97-AF65-F5344CB8AC3E}">
        <p14:creationId xmlns:p14="http://schemas.microsoft.com/office/powerpoint/2010/main" val="1372719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E8062C-0CC9-49E5-8669-D0FA88413D35}"/>
              </a:ext>
            </a:extLst>
          </p:cNvPr>
          <p:cNvSpPr>
            <a:spLocks noGrp="1"/>
          </p:cNvSpPr>
          <p:nvPr>
            <p:ph type="title"/>
          </p:nvPr>
        </p:nvSpPr>
        <p:spPr>
          <a:xfrm>
            <a:off x="813546" y="42082"/>
            <a:ext cx="9250329" cy="672259"/>
          </a:xfrm>
        </p:spPr>
        <p:txBody>
          <a:bodyPr>
            <a:normAutofit/>
          </a:bodyPr>
          <a:lstStyle/>
          <a:p>
            <a:pPr algn="ctr"/>
            <a:r>
              <a:rPr lang="fr-FR" dirty="0" err="1" smtClean="0">
                <a:solidFill>
                  <a:schemeClr val="bg1"/>
                </a:solidFill>
              </a:rPr>
              <a:t>Exercise</a:t>
            </a:r>
            <a:r>
              <a:rPr lang="fr-FR" dirty="0">
                <a:solidFill>
                  <a:schemeClr val="bg1"/>
                </a:solidFill>
              </a:rPr>
              <a:t>: check if monitoring plan </a:t>
            </a:r>
            <a:r>
              <a:rPr lang="fr-FR" dirty="0" err="1">
                <a:solidFill>
                  <a:schemeClr val="bg1"/>
                </a:solidFill>
              </a:rPr>
              <a:t>is</a:t>
            </a:r>
            <a:r>
              <a:rPr lang="fr-FR" dirty="0">
                <a:solidFill>
                  <a:schemeClr val="bg1"/>
                </a:solidFill>
              </a:rPr>
              <a:t> </a:t>
            </a:r>
            <a:r>
              <a:rPr lang="fr-FR" dirty="0" err="1">
                <a:solidFill>
                  <a:schemeClr val="bg1"/>
                </a:solidFill>
              </a:rPr>
              <a:t>appropriate</a:t>
            </a:r>
            <a:endParaRPr lang="fr-FR" dirty="0">
              <a:solidFill>
                <a:schemeClr val="bg1"/>
              </a:solidFill>
            </a:endParaRPr>
          </a:p>
        </p:txBody>
      </p:sp>
      <p:sp>
        <p:nvSpPr>
          <p:cNvPr id="3" name="Espace réservé du contenu 2">
            <a:extLst>
              <a:ext uri="{FF2B5EF4-FFF2-40B4-BE49-F238E27FC236}">
                <a16:creationId xmlns:a16="http://schemas.microsoft.com/office/drawing/2014/main" id="{9A97225E-2C1F-4078-AD93-63A7C4639E37}"/>
              </a:ext>
            </a:extLst>
          </p:cNvPr>
          <p:cNvSpPr>
            <a:spLocks noGrp="1"/>
          </p:cNvSpPr>
          <p:nvPr>
            <p:ph sz="half" idx="1"/>
          </p:nvPr>
        </p:nvSpPr>
        <p:spPr>
          <a:xfrm>
            <a:off x="578102" y="1268429"/>
            <a:ext cx="5954109" cy="4630163"/>
          </a:xfrm>
        </p:spPr>
        <p:txBody>
          <a:bodyPr>
            <a:normAutofit/>
          </a:bodyPr>
          <a:lstStyle/>
          <a:p>
            <a:pPr marL="0" indent="0">
              <a:buNone/>
            </a:pPr>
            <a:r>
              <a:rPr lang="en-US" b="0" dirty="0"/>
              <a:t>Each group analyses a set of monitoring actions to assess if they are good enough:</a:t>
            </a:r>
          </a:p>
          <a:p>
            <a:r>
              <a:rPr lang="en-US" b="0" dirty="0"/>
              <a:t>Link to impacts and mitigation measures?</a:t>
            </a:r>
          </a:p>
          <a:p>
            <a:r>
              <a:rPr lang="en-US" b="0" dirty="0"/>
              <a:t>Indicators and their justification?</a:t>
            </a:r>
          </a:p>
          <a:p>
            <a:r>
              <a:rPr lang="en-US" b="0" dirty="0"/>
              <a:t>Thresholds and their justification?</a:t>
            </a:r>
          </a:p>
          <a:p>
            <a:r>
              <a:rPr lang="en-US" b="0" dirty="0"/>
              <a:t>Sampling locations?</a:t>
            </a:r>
          </a:p>
          <a:p>
            <a:r>
              <a:rPr lang="en-US" b="0" dirty="0"/>
              <a:t>Sampling frequency?</a:t>
            </a:r>
          </a:p>
          <a:p>
            <a:r>
              <a:rPr lang="en-US" b="0" dirty="0"/>
              <a:t>Person responsible?</a:t>
            </a:r>
          </a:p>
          <a:p>
            <a:r>
              <a:rPr lang="en-US" b="0" dirty="0"/>
              <a:t>Trigger for corrective action?</a:t>
            </a:r>
          </a:p>
        </p:txBody>
      </p:sp>
      <p:pic>
        <p:nvPicPr>
          <p:cNvPr id="10" name="Image 9">
            <a:extLst>
              <a:ext uri="{FF2B5EF4-FFF2-40B4-BE49-F238E27FC236}">
                <a16:creationId xmlns:a16="http://schemas.microsoft.com/office/drawing/2014/main" id="{C1453145-C96A-4174-BABE-F4753FB65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11704" y="1422616"/>
            <a:ext cx="4466750" cy="4321787"/>
          </a:xfrm>
          <a:prstGeom prst="rect">
            <a:avLst/>
          </a:prstGeom>
        </p:spPr>
      </p:pic>
    </p:spTree>
    <p:extLst>
      <p:ext uri="{BB962C8B-B14F-4D97-AF65-F5344CB8AC3E}">
        <p14:creationId xmlns:p14="http://schemas.microsoft.com/office/powerpoint/2010/main" val="41143028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085CB0-FF6C-4B08-91F7-2ED5C224D683}"/>
              </a:ext>
            </a:extLst>
          </p:cNvPr>
          <p:cNvSpPr>
            <a:spLocks noGrp="1"/>
          </p:cNvSpPr>
          <p:nvPr>
            <p:ph type="title"/>
          </p:nvPr>
        </p:nvSpPr>
        <p:spPr>
          <a:xfrm>
            <a:off x="780693" y="96838"/>
            <a:ext cx="9343412" cy="672259"/>
          </a:xfrm>
        </p:spPr>
        <p:txBody>
          <a:bodyPr/>
          <a:lstStyle/>
          <a:p>
            <a:pPr algn="ctr"/>
            <a:r>
              <a:rPr lang="fr-FR" dirty="0" err="1" smtClean="0">
                <a:solidFill>
                  <a:schemeClr val="bg1"/>
                </a:solidFill>
              </a:rPr>
              <a:t>Exercise</a:t>
            </a:r>
            <a:r>
              <a:rPr lang="fr-FR" dirty="0" smtClean="0">
                <a:solidFill>
                  <a:schemeClr val="bg1"/>
                </a:solidFill>
              </a:rPr>
              <a:t>: </a:t>
            </a:r>
            <a:r>
              <a:rPr lang="fr-FR" dirty="0">
                <a:solidFill>
                  <a:schemeClr val="bg1"/>
                </a:solidFill>
              </a:rPr>
              <a:t>Table for </a:t>
            </a:r>
            <a:r>
              <a:rPr lang="fr-FR" dirty="0" err="1">
                <a:solidFill>
                  <a:schemeClr val="bg1"/>
                </a:solidFill>
              </a:rPr>
              <a:t>analysis</a:t>
            </a:r>
            <a:endParaRPr lang="fr-FR" dirty="0">
              <a:solidFill>
                <a:schemeClr val="bg1"/>
              </a:solidFill>
            </a:endParaRPr>
          </a:p>
        </p:txBody>
      </p:sp>
      <p:graphicFrame>
        <p:nvGraphicFramePr>
          <p:cNvPr id="4" name="Espace réservé du contenu 3">
            <a:extLst>
              <a:ext uri="{FF2B5EF4-FFF2-40B4-BE49-F238E27FC236}">
                <a16:creationId xmlns:a16="http://schemas.microsoft.com/office/drawing/2014/main" id="{D9F92A4F-38CA-4862-96BD-70FB94E314D9}"/>
              </a:ext>
            </a:extLst>
          </p:cNvPr>
          <p:cNvGraphicFramePr>
            <a:graphicFrameLocks noGrp="1"/>
          </p:cNvGraphicFramePr>
          <p:nvPr>
            <p:ph sz="half" idx="1"/>
            <p:extLst>
              <p:ext uri="{D42A27DB-BD31-4B8C-83A1-F6EECF244321}">
                <p14:modId xmlns:p14="http://schemas.microsoft.com/office/powerpoint/2010/main" val="2954322700"/>
              </p:ext>
            </p:extLst>
          </p:nvPr>
        </p:nvGraphicFramePr>
        <p:xfrm>
          <a:off x="480000" y="1150667"/>
          <a:ext cx="11232000" cy="4740390"/>
        </p:xfrm>
        <a:graphic>
          <a:graphicData uri="http://schemas.openxmlformats.org/drawingml/2006/table">
            <a:tbl>
              <a:tblPr firstRow="1" bandRow="1">
                <a:tableStyleId>{5C22544A-7EE6-4342-B048-85BDC9FD1C3A}</a:tableStyleId>
              </a:tblPr>
              <a:tblGrid>
                <a:gridCol w="4320000">
                  <a:extLst>
                    <a:ext uri="{9D8B030D-6E8A-4147-A177-3AD203B41FA5}">
                      <a16:colId xmlns:a16="http://schemas.microsoft.com/office/drawing/2014/main" val="1382834589"/>
                    </a:ext>
                  </a:extLst>
                </a:gridCol>
                <a:gridCol w="2304000">
                  <a:extLst>
                    <a:ext uri="{9D8B030D-6E8A-4147-A177-3AD203B41FA5}">
                      <a16:colId xmlns:a16="http://schemas.microsoft.com/office/drawing/2014/main" val="2715951590"/>
                    </a:ext>
                  </a:extLst>
                </a:gridCol>
                <a:gridCol w="2304000">
                  <a:extLst>
                    <a:ext uri="{9D8B030D-6E8A-4147-A177-3AD203B41FA5}">
                      <a16:colId xmlns:a16="http://schemas.microsoft.com/office/drawing/2014/main" val="3822780471"/>
                    </a:ext>
                  </a:extLst>
                </a:gridCol>
                <a:gridCol w="2304000">
                  <a:extLst>
                    <a:ext uri="{9D8B030D-6E8A-4147-A177-3AD203B41FA5}">
                      <a16:colId xmlns:a16="http://schemas.microsoft.com/office/drawing/2014/main" val="2996451749"/>
                    </a:ext>
                  </a:extLst>
                </a:gridCol>
              </a:tblGrid>
              <a:tr h="515745">
                <a:tc>
                  <a:txBody>
                    <a:bodyPr/>
                    <a:lstStyle/>
                    <a:p>
                      <a:endParaRPr lang="fr-FR" sz="2400" dirty="0"/>
                    </a:p>
                  </a:txBody>
                  <a:tcPr/>
                </a:tc>
                <a:tc>
                  <a:txBody>
                    <a:bodyPr/>
                    <a:lstStyle/>
                    <a:p>
                      <a:pPr algn="ctr"/>
                      <a:r>
                        <a:rPr lang="fr-FR" sz="2400" dirty="0"/>
                        <a:t>Action 1</a:t>
                      </a:r>
                    </a:p>
                  </a:txBody>
                  <a:tcPr anchor="ctr"/>
                </a:tc>
                <a:tc>
                  <a:txBody>
                    <a:bodyPr/>
                    <a:lstStyle/>
                    <a:p>
                      <a:pPr algn="ctr"/>
                      <a:r>
                        <a:rPr lang="fr-FR" sz="2400" dirty="0"/>
                        <a:t>Action 2</a:t>
                      </a:r>
                    </a:p>
                  </a:txBody>
                  <a:tcPr anchor="ctr"/>
                </a:tc>
                <a:tc>
                  <a:txBody>
                    <a:bodyPr/>
                    <a:lstStyle/>
                    <a:p>
                      <a:pPr algn="ctr"/>
                      <a:r>
                        <a:rPr lang="fr-FR" sz="2400" dirty="0"/>
                        <a:t>Action 3</a:t>
                      </a:r>
                    </a:p>
                  </a:txBody>
                  <a:tcPr anchor="ctr"/>
                </a:tc>
                <a:extLst>
                  <a:ext uri="{0D108BD9-81ED-4DB2-BD59-A6C34878D82A}">
                    <a16:rowId xmlns:a16="http://schemas.microsoft.com/office/drawing/2014/main" val="647828054"/>
                  </a:ext>
                </a:extLst>
              </a:tr>
              <a:tr h="515745">
                <a:tc>
                  <a:txBody>
                    <a:bodyPr/>
                    <a:lstStyle/>
                    <a:p>
                      <a:r>
                        <a:rPr lang="en-US" sz="2400" dirty="0"/>
                        <a:t>Link to impacts &amp; mitigation measures?</a:t>
                      </a:r>
                    </a:p>
                  </a:txBody>
                  <a:tcPr/>
                </a:tc>
                <a:tc>
                  <a:txBody>
                    <a:bodyPr/>
                    <a:lstStyle/>
                    <a:p>
                      <a:endParaRPr lang="fr-FR" sz="2400" dirty="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1389624627"/>
                  </a:ext>
                </a:extLst>
              </a:tr>
              <a:tr h="515745">
                <a:tc>
                  <a:txBody>
                    <a:bodyPr/>
                    <a:lstStyle/>
                    <a:p>
                      <a:r>
                        <a:rPr lang="fr-FR" sz="2400" dirty="0" err="1"/>
                        <a:t>Indicators</a:t>
                      </a:r>
                      <a:r>
                        <a:rPr lang="fr-FR" sz="2400" dirty="0"/>
                        <a:t> and </a:t>
                      </a:r>
                      <a:r>
                        <a:rPr lang="fr-FR" sz="2400" dirty="0" err="1"/>
                        <a:t>their</a:t>
                      </a:r>
                      <a:r>
                        <a:rPr lang="fr-FR" sz="2400" dirty="0"/>
                        <a:t> justification?</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721010862"/>
                  </a:ext>
                </a:extLst>
              </a:tr>
              <a:tr h="515745">
                <a:tc>
                  <a:txBody>
                    <a:bodyPr/>
                    <a:lstStyle/>
                    <a:p>
                      <a:r>
                        <a:rPr lang="fr-FR" sz="2400" dirty="0" err="1"/>
                        <a:t>Thresholds</a:t>
                      </a:r>
                      <a:r>
                        <a:rPr lang="fr-FR" sz="2400" dirty="0"/>
                        <a:t> and </a:t>
                      </a:r>
                      <a:r>
                        <a:rPr lang="fr-FR" sz="2400" dirty="0" err="1"/>
                        <a:t>their</a:t>
                      </a:r>
                      <a:r>
                        <a:rPr lang="fr-FR" sz="2400" dirty="0"/>
                        <a:t> justification?</a:t>
                      </a:r>
                    </a:p>
                  </a:txBody>
                  <a:tcPr/>
                </a:tc>
                <a:tc>
                  <a:txBody>
                    <a:bodyPr/>
                    <a:lstStyle/>
                    <a:p>
                      <a:endParaRPr lang="fr-FR" sz="2400" dirty="0"/>
                    </a:p>
                  </a:txBody>
                  <a:tcPr/>
                </a:tc>
                <a:tc>
                  <a:txBody>
                    <a:bodyPr/>
                    <a:lstStyle/>
                    <a:p>
                      <a:endParaRPr lang="fr-FR" sz="2400"/>
                    </a:p>
                  </a:txBody>
                  <a:tcPr/>
                </a:tc>
                <a:tc>
                  <a:txBody>
                    <a:bodyPr/>
                    <a:lstStyle/>
                    <a:p>
                      <a:endParaRPr lang="fr-FR" sz="2400" dirty="0"/>
                    </a:p>
                  </a:txBody>
                  <a:tcPr/>
                </a:tc>
                <a:extLst>
                  <a:ext uri="{0D108BD9-81ED-4DB2-BD59-A6C34878D82A}">
                    <a16:rowId xmlns:a16="http://schemas.microsoft.com/office/drawing/2014/main" val="786926548"/>
                  </a:ext>
                </a:extLst>
              </a:tr>
              <a:tr h="515745">
                <a:tc>
                  <a:txBody>
                    <a:bodyPr/>
                    <a:lstStyle/>
                    <a:p>
                      <a:r>
                        <a:rPr lang="fr-FR" sz="2400" dirty="0"/>
                        <a:t>Sampling locations?</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961758827"/>
                  </a:ext>
                </a:extLst>
              </a:tr>
              <a:tr h="515745">
                <a:tc>
                  <a:txBody>
                    <a:bodyPr/>
                    <a:lstStyle/>
                    <a:p>
                      <a:r>
                        <a:rPr lang="fr-FR" sz="2400" dirty="0"/>
                        <a:t>Sampling </a:t>
                      </a:r>
                      <a:r>
                        <a:rPr lang="fr-FR" sz="2400" dirty="0" err="1"/>
                        <a:t>frequency</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4203063354"/>
                  </a:ext>
                </a:extLst>
              </a:tr>
              <a:tr h="515745">
                <a:tc>
                  <a:txBody>
                    <a:bodyPr/>
                    <a:lstStyle/>
                    <a:p>
                      <a:r>
                        <a:rPr lang="fr-FR" sz="2400" dirty="0"/>
                        <a:t>Person </a:t>
                      </a:r>
                      <a:r>
                        <a:rPr lang="fr-FR" sz="2400" dirty="0" err="1"/>
                        <a:t>responsible</a:t>
                      </a:r>
                      <a:r>
                        <a:rPr lang="fr-FR" sz="2400" dirty="0"/>
                        <a:t>?</a:t>
                      </a:r>
                    </a:p>
                  </a:txBody>
                  <a:tcPr/>
                </a:tc>
                <a:tc>
                  <a:txBody>
                    <a:bodyPr/>
                    <a:lstStyle/>
                    <a:p>
                      <a:endParaRPr lang="fr-FR" sz="2400"/>
                    </a:p>
                  </a:txBody>
                  <a:tcPr/>
                </a:tc>
                <a:tc>
                  <a:txBody>
                    <a:bodyPr/>
                    <a:lstStyle/>
                    <a:p>
                      <a:endParaRPr lang="fr-FR" sz="2400"/>
                    </a:p>
                  </a:txBody>
                  <a:tcPr/>
                </a:tc>
                <a:tc>
                  <a:txBody>
                    <a:bodyPr/>
                    <a:lstStyle/>
                    <a:p>
                      <a:endParaRPr lang="fr-FR" sz="2400"/>
                    </a:p>
                  </a:txBody>
                  <a:tcPr/>
                </a:tc>
                <a:extLst>
                  <a:ext uri="{0D108BD9-81ED-4DB2-BD59-A6C34878D82A}">
                    <a16:rowId xmlns:a16="http://schemas.microsoft.com/office/drawing/2014/main" val="345044770"/>
                  </a:ext>
                </a:extLst>
              </a:tr>
              <a:tr h="515745">
                <a:tc>
                  <a:txBody>
                    <a:bodyPr/>
                    <a:lstStyle/>
                    <a:p>
                      <a:r>
                        <a:rPr lang="fr-FR" sz="2400" dirty="0"/>
                        <a:t>Trigger for corrective action?</a:t>
                      </a:r>
                    </a:p>
                  </a:txBody>
                  <a:tcPr/>
                </a:tc>
                <a:tc>
                  <a:txBody>
                    <a:bodyPr/>
                    <a:lstStyle/>
                    <a:p>
                      <a:endParaRPr lang="fr-FR" sz="2400" dirty="0"/>
                    </a:p>
                  </a:txBody>
                  <a:tcPr/>
                </a:tc>
                <a:tc>
                  <a:txBody>
                    <a:bodyPr/>
                    <a:lstStyle/>
                    <a:p>
                      <a:endParaRPr lang="fr-FR" sz="2400" dirty="0"/>
                    </a:p>
                  </a:txBody>
                  <a:tcPr/>
                </a:tc>
                <a:tc>
                  <a:txBody>
                    <a:bodyPr/>
                    <a:lstStyle/>
                    <a:p>
                      <a:endParaRPr lang="fr-FR" sz="2400" dirty="0"/>
                    </a:p>
                  </a:txBody>
                  <a:tcPr/>
                </a:tc>
                <a:extLst>
                  <a:ext uri="{0D108BD9-81ED-4DB2-BD59-A6C34878D82A}">
                    <a16:rowId xmlns:a16="http://schemas.microsoft.com/office/drawing/2014/main" val="793514046"/>
                  </a:ext>
                </a:extLst>
              </a:tr>
            </a:tbl>
          </a:graphicData>
        </a:graphic>
      </p:graphicFrame>
    </p:spTree>
    <p:extLst>
      <p:ext uri="{BB962C8B-B14F-4D97-AF65-F5344CB8AC3E}">
        <p14:creationId xmlns:p14="http://schemas.microsoft.com/office/powerpoint/2010/main" val="1382606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6"/>
          <p:cNvSpPr txBox="1">
            <a:spLocks noChangeArrowheads="1"/>
          </p:cNvSpPr>
          <p:nvPr/>
        </p:nvSpPr>
        <p:spPr bwMode="auto">
          <a:xfrm>
            <a:off x="2255838" y="114301"/>
            <a:ext cx="8255000" cy="507831"/>
          </a:xfrm>
          <a:prstGeom prst="rect">
            <a:avLst/>
          </a:prstGeom>
          <a:noFill/>
          <a:ln w="9525">
            <a:noFill/>
            <a:miter lim="800000"/>
            <a:headEnd/>
            <a:tailEnd/>
          </a:ln>
        </p:spPr>
        <p:txBody>
          <a:bodyPr>
            <a:spAutoFit/>
          </a:bodyPr>
          <a:lstStyle/>
          <a:p>
            <a:pPr algn="ctr" eaLnBrk="0" hangingPunct="0">
              <a:lnSpc>
                <a:spcPct val="90000"/>
              </a:lnSpc>
            </a:pPr>
            <a:r>
              <a:rPr lang="en-US" sz="2800" dirty="0">
                <a:solidFill>
                  <a:schemeClr val="bg1"/>
                </a:solidFill>
              </a:rPr>
              <a:t>Exercise </a:t>
            </a:r>
            <a:r>
              <a:rPr lang="en-GB" sz="3000" dirty="0">
                <a:solidFill>
                  <a:schemeClr val="bg1"/>
                </a:solidFill>
              </a:rPr>
              <a:t>1. </a:t>
            </a:r>
            <a:r>
              <a:rPr lang="en-GB" sz="3000" dirty="0" err="1">
                <a:solidFill>
                  <a:schemeClr val="bg1"/>
                </a:solidFill>
              </a:rPr>
              <a:t>Ambatovy</a:t>
            </a:r>
            <a:r>
              <a:rPr lang="en-GB" sz="3000" dirty="0">
                <a:solidFill>
                  <a:schemeClr val="bg1"/>
                </a:solidFill>
              </a:rPr>
              <a:t> Mitigation Hierarchy</a:t>
            </a:r>
            <a:endParaRPr lang="en-US" sz="3000" dirty="0">
              <a:solidFill>
                <a:schemeClr val="bg1"/>
              </a:solidFill>
            </a:endParaRPr>
          </a:p>
        </p:txBody>
      </p:sp>
      <p:sp>
        <p:nvSpPr>
          <p:cNvPr id="10" name="Rectangle 9"/>
          <p:cNvSpPr/>
          <p:nvPr/>
        </p:nvSpPr>
        <p:spPr>
          <a:xfrm>
            <a:off x="7166681" y="5125701"/>
            <a:ext cx="3081403" cy="707886"/>
          </a:xfrm>
          <a:prstGeom prst="rect">
            <a:avLst/>
          </a:prstGeom>
          <a:solidFill>
            <a:schemeClr val="bg1"/>
          </a:solidFill>
        </p:spPr>
        <p:txBody>
          <a:bodyPr wrap="square">
            <a:spAutoFit/>
          </a:bodyPr>
          <a:lstStyle/>
          <a:p>
            <a:pPr marL="287338" indent="-287338"/>
            <a:r>
              <a:rPr lang="en-US" sz="2000" i="1" dirty="0">
                <a:solidFill>
                  <a:srgbClr val="0000CC"/>
                </a:solidFill>
                <a:sym typeface="Wingdings" pitchFamily="2" charset="2"/>
              </a:rPr>
              <a:t>		  Question</a:t>
            </a:r>
            <a:r>
              <a:rPr lang="en-US" sz="2000" dirty="0">
                <a:solidFill>
                  <a:srgbClr val="0000CC"/>
                </a:solidFill>
                <a:sym typeface="Wingdings" pitchFamily="2" charset="2"/>
              </a:rPr>
              <a:t>:</a:t>
            </a:r>
          </a:p>
          <a:p>
            <a:pPr marL="287338" indent="-287338"/>
            <a:r>
              <a:rPr lang="en-US" sz="2000" dirty="0">
                <a:solidFill>
                  <a:srgbClr val="0000CC"/>
                </a:solidFill>
                <a:sym typeface="Wingdings" pitchFamily="2" charset="2"/>
              </a:rPr>
              <a:t>Type of mitigation action?</a:t>
            </a:r>
          </a:p>
        </p:txBody>
      </p:sp>
      <p:sp>
        <p:nvSpPr>
          <p:cNvPr id="12" name="Right Arrow 11"/>
          <p:cNvSpPr/>
          <p:nvPr/>
        </p:nvSpPr>
        <p:spPr bwMode="auto">
          <a:xfrm>
            <a:off x="7245567" y="5221769"/>
            <a:ext cx="501041" cy="218083"/>
          </a:xfrm>
          <a:prstGeom prst="rightArrow">
            <a:avLst/>
          </a:prstGeom>
          <a:solidFill>
            <a:srgbClr val="0000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lnSpc>
                <a:spcPct val="105000"/>
              </a:lnSpc>
              <a:spcBef>
                <a:spcPct val="20000"/>
              </a:spcBef>
              <a:spcAft>
                <a:spcPct val="0"/>
              </a:spcAft>
            </a:pPr>
            <a:endParaRPr lang="en-GB" sz="2800" b="1">
              <a:solidFill>
                <a:srgbClr val="000000"/>
              </a:solidFill>
              <a:latin typeface="Arial" charset="0"/>
            </a:endParaRPr>
          </a:p>
        </p:txBody>
      </p:sp>
      <p:pic>
        <p:nvPicPr>
          <p:cNvPr id="2051" name="Picture 3"/>
          <p:cNvPicPr>
            <a:picLocks noChangeAspect="1" noChangeArrowheads="1"/>
          </p:cNvPicPr>
          <p:nvPr/>
        </p:nvPicPr>
        <p:blipFill>
          <a:blip r:embed="rId3" cstate="print"/>
          <a:srcRect/>
          <a:stretch>
            <a:fillRect/>
          </a:stretch>
        </p:blipFill>
        <p:spPr bwMode="auto">
          <a:xfrm>
            <a:off x="1667720" y="2118167"/>
            <a:ext cx="5289425" cy="4545052"/>
          </a:xfrm>
          <a:prstGeom prst="rect">
            <a:avLst/>
          </a:prstGeom>
          <a:noFill/>
          <a:ln w="9525">
            <a:noFill/>
            <a:miter lim="800000"/>
            <a:headEnd/>
            <a:tailEnd/>
          </a:ln>
        </p:spPr>
      </p:pic>
      <p:pic>
        <p:nvPicPr>
          <p:cNvPr id="9" name="Picture 5"/>
          <p:cNvPicPr>
            <a:picLocks noChangeAspect="1" noChangeArrowheads="1"/>
          </p:cNvPicPr>
          <p:nvPr/>
        </p:nvPicPr>
        <p:blipFill>
          <a:blip r:embed="rId4" cstate="print"/>
          <a:srcRect/>
          <a:stretch>
            <a:fillRect/>
          </a:stretch>
        </p:blipFill>
        <p:spPr bwMode="auto">
          <a:xfrm>
            <a:off x="2093788" y="954435"/>
            <a:ext cx="2280212" cy="3040282"/>
          </a:xfrm>
          <a:prstGeom prst="rect">
            <a:avLst/>
          </a:prstGeom>
          <a:noFill/>
          <a:ln w="9525">
            <a:noFill/>
            <a:miter lim="800000"/>
            <a:headEnd/>
            <a:tailEnd/>
          </a:ln>
        </p:spPr>
      </p:pic>
      <p:sp>
        <p:nvSpPr>
          <p:cNvPr id="6149" name="Rectangle 6"/>
          <p:cNvSpPr>
            <a:spLocks noChangeArrowheads="1"/>
          </p:cNvSpPr>
          <p:nvPr/>
        </p:nvSpPr>
        <p:spPr bwMode="auto">
          <a:xfrm>
            <a:off x="6557806" y="1051371"/>
            <a:ext cx="3949594" cy="4431983"/>
          </a:xfrm>
          <a:prstGeom prst="rect">
            <a:avLst/>
          </a:prstGeom>
          <a:solidFill>
            <a:schemeClr val="bg1">
              <a:lumMod val="85000"/>
            </a:schemeClr>
          </a:solidFill>
          <a:ln w="9525">
            <a:noFill/>
            <a:miter lim="800000"/>
            <a:headEnd/>
            <a:tailEnd/>
          </a:ln>
        </p:spPr>
        <p:txBody>
          <a:bodyPr wrap="square">
            <a:spAutoFit/>
          </a:bodyPr>
          <a:lstStyle/>
          <a:p>
            <a:pPr marL="287338" indent="-287338"/>
            <a:r>
              <a:rPr lang="en-US" sz="2200" b="1" i="1" dirty="0">
                <a:solidFill>
                  <a:srgbClr val="CC00CC"/>
                </a:solidFill>
              </a:rPr>
              <a:t>2. Actions along the pipeline:</a:t>
            </a:r>
          </a:p>
          <a:p>
            <a:pPr marL="287338" indent="-287338">
              <a:buFont typeface="Arial" pitchFamily="34" charset="0"/>
              <a:buChar char="•"/>
            </a:pPr>
            <a:r>
              <a:rPr lang="en-US" sz="2000" dirty="0"/>
              <a:t>Routing of the pipeline to prevent impacts on tracts of forest that the pipeline would have crossed en route to the coast (e.g. </a:t>
            </a:r>
            <a:r>
              <a:rPr lang="en-US" sz="2000" dirty="0" err="1"/>
              <a:t>Vohimana</a:t>
            </a:r>
            <a:r>
              <a:rPr lang="en-US" sz="2000" dirty="0"/>
              <a:t>, and other areas)</a:t>
            </a:r>
          </a:p>
          <a:p>
            <a:pPr marL="287338" indent="-287338"/>
            <a:endParaRPr lang="en-US" sz="2000" dirty="0"/>
          </a:p>
          <a:p>
            <a:pPr marL="287338" indent="-287338">
              <a:buFont typeface="Arial" pitchFamily="34" charset="0"/>
              <a:buChar char="•"/>
            </a:pPr>
            <a:r>
              <a:rPr lang="en-GB" sz="2000" dirty="0"/>
              <a:t>[There is also scope to improve forest condition and to re-establish connectivity of natural areas in some places in this region (this is addressed on the next slide)]</a:t>
            </a:r>
          </a:p>
        </p:txBody>
      </p:sp>
      <p:cxnSp>
        <p:nvCxnSpPr>
          <p:cNvPr id="14" name="Straight Arrow Connector 13"/>
          <p:cNvCxnSpPr/>
          <p:nvPr/>
        </p:nvCxnSpPr>
        <p:spPr bwMode="auto">
          <a:xfrm flipH="1">
            <a:off x="3537995" y="1863524"/>
            <a:ext cx="3171464" cy="3443712"/>
          </a:xfrm>
          <a:prstGeom prst="straightConnector1">
            <a:avLst/>
          </a:prstGeom>
          <a:noFill/>
          <a:ln w="15240" cap="flat" cmpd="sng" algn="ctr">
            <a:solidFill>
              <a:schemeClr val="tx1"/>
            </a:solidFill>
            <a:prstDash val="solid"/>
            <a:round/>
            <a:headEnd type="none" w="med" len="med"/>
            <a:tailEnd type="arrow"/>
          </a:ln>
          <a:effectLst/>
        </p:spPr>
      </p:cxnSp>
      <p:cxnSp>
        <p:nvCxnSpPr>
          <p:cNvPr id="15" name="Straight Arrow Connector 14"/>
          <p:cNvCxnSpPr/>
          <p:nvPr/>
        </p:nvCxnSpPr>
        <p:spPr bwMode="auto">
          <a:xfrm flipH="1">
            <a:off x="5737185" y="1863525"/>
            <a:ext cx="972274" cy="3555019"/>
          </a:xfrm>
          <a:prstGeom prst="straightConnector1">
            <a:avLst/>
          </a:prstGeom>
          <a:noFill/>
          <a:ln w="1524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816308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6"/>
          <p:cNvSpPr txBox="1">
            <a:spLocks noChangeArrowheads="1"/>
          </p:cNvSpPr>
          <p:nvPr/>
        </p:nvSpPr>
        <p:spPr bwMode="auto">
          <a:xfrm>
            <a:off x="2255838" y="114301"/>
            <a:ext cx="8255000" cy="507831"/>
          </a:xfrm>
          <a:prstGeom prst="rect">
            <a:avLst/>
          </a:prstGeom>
          <a:noFill/>
          <a:ln w="9525">
            <a:noFill/>
            <a:miter lim="800000"/>
            <a:headEnd/>
            <a:tailEnd/>
          </a:ln>
        </p:spPr>
        <p:txBody>
          <a:bodyPr>
            <a:spAutoFit/>
          </a:bodyPr>
          <a:lstStyle/>
          <a:p>
            <a:pPr algn="ctr" eaLnBrk="0" hangingPunct="0">
              <a:lnSpc>
                <a:spcPct val="90000"/>
              </a:lnSpc>
            </a:pPr>
            <a:r>
              <a:rPr lang="en-US" sz="2800" dirty="0">
                <a:solidFill>
                  <a:schemeClr val="bg1"/>
                </a:solidFill>
              </a:rPr>
              <a:t>Exercise </a:t>
            </a:r>
            <a:r>
              <a:rPr lang="en-GB" sz="3000" dirty="0">
                <a:solidFill>
                  <a:schemeClr val="bg1"/>
                </a:solidFill>
              </a:rPr>
              <a:t>1. </a:t>
            </a:r>
            <a:r>
              <a:rPr lang="en-GB" sz="3000" dirty="0" err="1">
                <a:solidFill>
                  <a:schemeClr val="bg1"/>
                </a:solidFill>
              </a:rPr>
              <a:t>Ambatovy</a:t>
            </a:r>
            <a:r>
              <a:rPr lang="en-GB" sz="3000" dirty="0">
                <a:solidFill>
                  <a:schemeClr val="bg1"/>
                </a:solidFill>
              </a:rPr>
              <a:t> Mitigation Hierarchy </a:t>
            </a:r>
            <a:endParaRPr lang="en-US" sz="3000" dirty="0">
              <a:solidFill>
                <a:schemeClr val="bg1"/>
              </a:solidFill>
            </a:endParaRPr>
          </a:p>
        </p:txBody>
      </p:sp>
      <p:sp>
        <p:nvSpPr>
          <p:cNvPr id="9" name="Rectangle 6"/>
          <p:cNvSpPr>
            <a:spLocks noChangeArrowheads="1"/>
          </p:cNvSpPr>
          <p:nvPr/>
        </p:nvSpPr>
        <p:spPr bwMode="auto">
          <a:xfrm>
            <a:off x="6687263" y="1251963"/>
            <a:ext cx="3926325" cy="4124206"/>
          </a:xfrm>
          <a:prstGeom prst="rect">
            <a:avLst/>
          </a:prstGeom>
          <a:solidFill>
            <a:schemeClr val="bg1">
              <a:lumMod val="75000"/>
            </a:schemeClr>
          </a:solidFill>
          <a:ln w="9525">
            <a:noFill/>
            <a:miter lim="800000"/>
            <a:headEnd/>
            <a:tailEnd/>
          </a:ln>
        </p:spPr>
        <p:txBody>
          <a:bodyPr wrap="square">
            <a:spAutoFit/>
          </a:bodyPr>
          <a:lstStyle/>
          <a:p>
            <a:pPr marL="287338" indent="-287338"/>
            <a:r>
              <a:rPr lang="en-US" sz="2200" b="1" i="1" dirty="0">
                <a:solidFill>
                  <a:srgbClr val="F6DE2E"/>
                </a:solidFill>
              </a:rPr>
              <a:t>3. More actions along pipeline </a:t>
            </a:r>
          </a:p>
          <a:p>
            <a:pPr marL="287338" indent="-287338">
              <a:buFont typeface="Arial" pitchFamily="34" charset="0"/>
              <a:buChar char="•"/>
            </a:pPr>
            <a:r>
              <a:rPr lang="en-US" sz="2000" dirty="0"/>
              <a:t>Restoration of forest and of areas degraded due to construction once laying of pipeline completed </a:t>
            </a:r>
          </a:p>
          <a:p>
            <a:pPr marL="287338" indent="-287338"/>
            <a:r>
              <a:rPr lang="en-US" sz="2000" dirty="0">
                <a:sym typeface="Wingdings" pitchFamily="2" charset="2"/>
              </a:rPr>
              <a:t>	 to re</a:t>
            </a:r>
            <a:r>
              <a:rPr lang="en-GB" sz="2000" dirty="0"/>
              <a:t>-establish pre-impact condition</a:t>
            </a:r>
          </a:p>
          <a:p>
            <a:pPr marL="287338" indent="-287338">
              <a:buFont typeface="Arial" pitchFamily="34" charset="0"/>
              <a:buChar char="•"/>
            </a:pPr>
            <a:endParaRPr lang="en-US" sz="2000" dirty="0"/>
          </a:p>
          <a:p>
            <a:pPr marL="287338" indent="-287338">
              <a:buFont typeface="Arial" pitchFamily="34" charset="0"/>
              <a:buChar char="•"/>
            </a:pPr>
            <a:r>
              <a:rPr lang="en-US" sz="2000" dirty="0"/>
              <a:t>Restoration of a previously degraded area (not impacted by project) along pipeline</a:t>
            </a:r>
          </a:p>
          <a:p>
            <a:pPr marL="287338" indent="-287338"/>
            <a:r>
              <a:rPr lang="en-US" sz="2000" dirty="0"/>
              <a:t>	</a:t>
            </a:r>
            <a:r>
              <a:rPr lang="en-US" sz="2000" dirty="0">
                <a:sym typeface="Wingdings" pitchFamily="2" charset="2"/>
              </a:rPr>
              <a:t>  to </a:t>
            </a:r>
            <a:r>
              <a:rPr lang="en-US" sz="2000" dirty="0"/>
              <a:t>improve connectivity with other forest patches</a:t>
            </a:r>
          </a:p>
        </p:txBody>
      </p:sp>
      <p:pic>
        <p:nvPicPr>
          <p:cNvPr id="1027" name="Picture 3"/>
          <p:cNvPicPr>
            <a:picLocks noChangeAspect="1" noChangeArrowheads="1"/>
          </p:cNvPicPr>
          <p:nvPr/>
        </p:nvPicPr>
        <p:blipFill>
          <a:blip r:embed="rId3" cstate="print"/>
          <a:srcRect/>
          <a:stretch>
            <a:fillRect/>
          </a:stretch>
        </p:blipFill>
        <p:spPr bwMode="auto">
          <a:xfrm>
            <a:off x="1848865" y="1184690"/>
            <a:ext cx="4695825" cy="37719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297349" y="5018591"/>
            <a:ext cx="1952625" cy="172402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1584838" y="891776"/>
            <a:ext cx="1626093" cy="1747253"/>
          </a:xfrm>
          <a:prstGeom prst="rect">
            <a:avLst/>
          </a:prstGeom>
          <a:noFill/>
          <a:ln w="9525">
            <a:noFill/>
            <a:miter lim="800000"/>
            <a:headEnd/>
            <a:tailEnd/>
          </a:ln>
        </p:spPr>
      </p:pic>
      <p:sp>
        <p:nvSpPr>
          <p:cNvPr id="11" name="Rectangle 10"/>
          <p:cNvSpPr/>
          <p:nvPr/>
        </p:nvSpPr>
        <p:spPr>
          <a:xfrm>
            <a:off x="7032026" y="5533490"/>
            <a:ext cx="3081403" cy="1015663"/>
          </a:xfrm>
          <a:prstGeom prst="rect">
            <a:avLst/>
          </a:prstGeom>
          <a:solidFill>
            <a:schemeClr val="bg1"/>
          </a:solidFill>
        </p:spPr>
        <p:txBody>
          <a:bodyPr wrap="square">
            <a:spAutoFit/>
          </a:bodyPr>
          <a:lstStyle/>
          <a:p>
            <a:pPr marL="287338" indent="-287338"/>
            <a:r>
              <a:rPr lang="en-US" sz="2000" i="1" dirty="0">
                <a:solidFill>
                  <a:srgbClr val="0000CC"/>
                </a:solidFill>
                <a:sym typeface="Wingdings" pitchFamily="2" charset="2"/>
              </a:rPr>
              <a:t>		Question:</a:t>
            </a:r>
            <a:endParaRPr lang="en-US" sz="2000" dirty="0">
              <a:solidFill>
                <a:srgbClr val="0000CC"/>
              </a:solidFill>
              <a:sym typeface="Wingdings" pitchFamily="2" charset="2"/>
            </a:endParaRPr>
          </a:p>
          <a:p>
            <a:pPr marL="287338" indent="-287338"/>
            <a:r>
              <a:rPr lang="en-US" sz="2000" dirty="0">
                <a:solidFill>
                  <a:srgbClr val="0000CC"/>
                </a:solidFill>
                <a:sym typeface="Wingdings" pitchFamily="2" charset="2"/>
              </a:rPr>
              <a:t>Type of mitigation action?</a:t>
            </a:r>
          </a:p>
          <a:p>
            <a:pPr marL="287338" indent="-287338"/>
            <a:r>
              <a:rPr lang="en-US" sz="2000" dirty="0" err="1">
                <a:solidFill>
                  <a:srgbClr val="0000CC"/>
                </a:solidFill>
                <a:sym typeface="Wingdings" pitchFamily="2" charset="2"/>
              </a:rPr>
              <a:t>Additionality</a:t>
            </a:r>
            <a:r>
              <a:rPr lang="en-US" sz="2000" dirty="0">
                <a:solidFill>
                  <a:srgbClr val="0000CC"/>
                </a:solidFill>
                <a:sym typeface="Wingdings" pitchFamily="2" charset="2"/>
              </a:rPr>
              <a:t>?</a:t>
            </a:r>
            <a:endParaRPr lang="en-GB" sz="2000" dirty="0">
              <a:solidFill>
                <a:srgbClr val="0000CC"/>
              </a:solidFill>
            </a:endParaRPr>
          </a:p>
        </p:txBody>
      </p:sp>
      <p:sp>
        <p:nvSpPr>
          <p:cNvPr id="15" name="Right Arrow 14"/>
          <p:cNvSpPr/>
          <p:nvPr/>
        </p:nvSpPr>
        <p:spPr bwMode="auto">
          <a:xfrm>
            <a:off x="6939315" y="5662520"/>
            <a:ext cx="501041" cy="218083"/>
          </a:xfrm>
          <a:prstGeom prst="rightArrow">
            <a:avLst/>
          </a:prstGeom>
          <a:solidFill>
            <a:srgbClr val="0000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lnSpc>
                <a:spcPct val="105000"/>
              </a:lnSpc>
              <a:spcBef>
                <a:spcPct val="20000"/>
              </a:spcBef>
              <a:spcAft>
                <a:spcPct val="0"/>
              </a:spcAft>
            </a:pPr>
            <a:endParaRPr lang="en-GB" sz="2800" b="1">
              <a:solidFill>
                <a:srgbClr val="000000"/>
              </a:solidFill>
              <a:latin typeface="Arial" charset="0"/>
            </a:endParaRPr>
          </a:p>
        </p:txBody>
      </p:sp>
      <p:pic>
        <p:nvPicPr>
          <p:cNvPr id="12" name="Picture 2"/>
          <p:cNvPicPr>
            <a:picLocks noChangeAspect="1" noChangeArrowheads="1"/>
          </p:cNvPicPr>
          <p:nvPr/>
        </p:nvPicPr>
        <p:blipFill>
          <a:blip r:embed="rId6" cstate="print"/>
          <a:srcRect/>
          <a:stretch>
            <a:fillRect/>
          </a:stretch>
        </p:blipFill>
        <p:spPr bwMode="auto">
          <a:xfrm>
            <a:off x="1677434" y="4199687"/>
            <a:ext cx="2531892" cy="2566644"/>
          </a:xfrm>
          <a:prstGeom prst="rect">
            <a:avLst/>
          </a:prstGeom>
          <a:noFill/>
          <a:ln w="9525">
            <a:noFill/>
            <a:miter lim="800000"/>
            <a:headEnd/>
            <a:tailEnd/>
          </a:ln>
        </p:spPr>
      </p:pic>
    </p:spTree>
    <p:extLst>
      <p:ext uri="{BB962C8B-B14F-4D97-AF65-F5344CB8AC3E}">
        <p14:creationId xmlns:p14="http://schemas.microsoft.com/office/powerpoint/2010/main" val="2374478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7225" y="2047015"/>
            <a:ext cx="6787667" cy="5090751"/>
          </a:xfrm>
          <a:prstGeom prst="rect">
            <a:avLst/>
          </a:prstGeom>
          <a:ln>
            <a:solidFill>
              <a:schemeClr val="bg1">
                <a:lumMod val="85000"/>
              </a:schemeClr>
            </a:solidFill>
          </a:ln>
        </p:spPr>
      </p:pic>
      <p:sp>
        <p:nvSpPr>
          <p:cNvPr id="8195" name="Text Box 6"/>
          <p:cNvSpPr txBox="1">
            <a:spLocks noChangeArrowheads="1"/>
          </p:cNvSpPr>
          <p:nvPr/>
        </p:nvSpPr>
        <p:spPr bwMode="auto">
          <a:xfrm>
            <a:off x="2255838" y="114301"/>
            <a:ext cx="8255000" cy="507831"/>
          </a:xfrm>
          <a:prstGeom prst="rect">
            <a:avLst/>
          </a:prstGeom>
          <a:noFill/>
          <a:ln w="9525">
            <a:noFill/>
            <a:miter lim="800000"/>
            <a:headEnd/>
            <a:tailEnd/>
          </a:ln>
        </p:spPr>
        <p:txBody>
          <a:bodyPr>
            <a:spAutoFit/>
          </a:bodyPr>
          <a:lstStyle/>
          <a:p>
            <a:pPr algn="ctr" eaLnBrk="0" hangingPunct="0">
              <a:lnSpc>
                <a:spcPct val="90000"/>
              </a:lnSpc>
            </a:pPr>
            <a:r>
              <a:rPr lang="en-GB" sz="3000" dirty="0">
                <a:solidFill>
                  <a:schemeClr val="bg1"/>
                </a:solidFill>
              </a:rPr>
              <a:t>1. </a:t>
            </a:r>
            <a:r>
              <a:rPr lang="en-GB" sz="3000" dirty="0" err="1">
                <a:solidFill>
                  <a:schemeClr val="bg1"/>
                </a:solidFill>
              </a:rPr>
              <a:t>Ambatovy</a:t>
            </a:r>
            <a:r>
              <a:rPr lang="en-GB" sz="3000" dirty="0">
                <a:solidFill>
                  <a:schemeClr val="bg1"/>
                </a:solidFill>
              </a:rPr>
              <a:t> Mitigation Hierarchy</a:t>
            </a:r>
            <a:endParaRPr lang="en-US" sz="3000" dirty="0">
              <a:solidFill>
                <a:schemeClr val="bg1"/>
              </a:solidFill>
            </a:endParaRPr>
          </a:p>
        </p:txBody>
      </p:sp>
      <p:sp>
        <p:nvSpPr>
          <p:cNvPr id="7" name="Rectangle 6"/>
          <p:cNvSpPr>
            <a:spLocks noChangeArrowheads="1"/>
          </p:cNvSpPr>
          <p:nvPr/>
        </p:nvSpPr>
        <p:spPr bwMode="auto">
          <a:xfrm>
            <a:off x="7243265" y="838200"/>
            <a:ext cx="3430103" cy="4862870"/>
          </a:xfrm>
          <a:prstGeom prst="rect">
            <a:avLst/>
          </a:prstGeom>
          <a:solidFill>
            <a:schemeClr val="bg1">
              <a:lumMod val="85000"/>
            </a:schemeClr>
          </a:solidFill>
          <a:ln w="9525">
            <a:noFill/>
            <a:miter lim="800000"/>
            <a:headEnd/>
            <a:tailEnd/>
          </a:ln>
        </p:spPr>
        <p:txBody>
          <a:bodyPr wrap="square">
            <a:spAutoFit/>
          </a:bodyPr>
          <a:lstStyle/>
          <a:p>
            <a:pPr marL="287338" indent="-287338"/>
            <a:r>
              <a:rPr lang="en-US" sz="2200" b="1" i="1" dirty="0">
                <a:solidFill>
                  <a:srgbClr val="0000CC"/>
                </a:solidFill>
              </a:rPr>
              <a:t>4. ACTIONS at </a:t>
            </a:r>
            <a:r>
              <a:rPr lang="en-US" sz="2200" b="1" i="1" dirty="0" err="1">
                <a:solidFill>
                  <a:srgbClr val="0000CC"/>
                </a:solidFill>
              </a:rPr>
              <a:t>Ankerana</a:t>
            </a:r>
            <a:endParaRPr lang="en-US" sz="2200" b="1" i="1" dirty="0">
              <a:solidFill>
                <a:srgbClr val="0000CC"/>
              </a:solidFill>
            </a:endParaRPr>
          </a:p>
          <a:p>
            <a:pPr marL="287338" indent="-287338"/>
            <a:r>
              <a:rPr lang="en-US" sz="1000" i="1" dirty="0">
                <a:solidFill>
                  <a:srgbClr val="0000CC"/>
                </a:solidFill>
              </a:rPr>
              <a:t> </a:t>
            </a:r>
          </a:p>
          <a:p>
            <a:pPr marL="287338" indent="-287338">
              <a:buFont typeface="Arial" pitchFamily="34" charset="0"/>
              <a:buChar char="•"/>
            </a:pPr>
            <a:r>
              <a:rPr lang="en-US" sz="2000" dirty="0"/>
              <a:t>Long term protection of large forest block 70km away from </a:t>
            </a:r>
            <a:r>
              <a:rPr lang="en-US" sz="2000" dirty="0" err="1"/>
              <a:t>Ambatovy</a:t>
            </a:r>
            <a:endParaRPr lang="en-US" sz="2000" dirty="0"/>
          </a:p>
          <a:p>
            <a:pPr marL="287338" indent="-287338">
              <a:buFont typeface="Arial" pitchFamily="34" charset="0"/>
              <a:buChar char="•"/>
            </a:pPr>
            <a:r>
              <a:rPr lang="en-US" sz="2000" dirty="0"/>
              <a:t>Area selected on the basis of similarity to </a:t>
            </a:r>
            <a:r>
              <a:rPr lang="en-US" sz="2000" dirty="0" err="1"/>
              <a:t>Ambatovy</a:t>
            </a:r>
            <a:r>
              <a:rPr lang="en-US" sz="2000" dirty="0"/>
              <a:t>, and risk of loss (high rate of deforestation observed)</a:t>
            </a:r>
          </a:p>
          <a:p>
            <a:pPr marL="287338" indent="-287338">
              <a:buFont typeface="Arial" pitchFamily="34" charset="0"/>
              <a:buChar char="•"/>
            </a:pPr>
            <a:r>
              <a:rPr lang="en-US" sz="2000" dirty="0" err="1"/>
              <a:t>Ankerana</a:t>
            </a:r>
            <a:r>
              <a:rPr lang="en-US" sz="2000" dirty="0"/>
              <a:t> of very high regional and national conservation significance</a:t>
            </a:r>
          </a:p>
          <a:p>
            <a:pPr marL="287338" indent="-287338">
              <a:buFont typeface="Arial" pitchFamily="34" charset="0"/>
              <a:buChar char="•"/>
            </a:pPr>
            <a:r>
              <a:rPr lang="en-US" sz="2000" dirty="0"/>
              <a:t>Slated as a new protected area by </a:t>
            </a:r>
            <a:r>
              <a:rPr lang="en-US" sz="2000" dirty="0" err="1"/>
              <a:t>govt</a:t>
            </a:r>
            <a:r>
              <a:rPr lang="en-US" sz="2000" dirty="0"/>
              <a:t>, but to date only temporary protection, and no budget allocated</a:t>
            </a:r>
          </a:p>
        </p:txBody>
      </p:sp>
      <p:pic>
        <p:nvPicPr>
          <p:cNvPr id="9" name="Imag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489275" y="813498"/>
            <a:ext cx="3109466" cy="2072977"/>
          </a:xfrm>
          <a:prstGeom prst="rect">
            <a:avLst/>
          </a:prstGeom>
        </p:spPr>
      </p:pic>
      <p:sp>
        <p:nvSpPr>
          <p:cNvPr id="13" name="Rectangle 12"/>
          <p:cNvSpPr/>
          <p:nvPr/>
        </p:nvSpPr>
        <p:spPr>
          <a:xfrm>
            <a:off x="7523967" y="5791201"/>
            <a:ext cx="3081403" cy="1015663"/>
          </a:xfrm>
          <a:prstGeom prst="rect">
            <a:avLst/>
          </a:prstGeom>
          <a:solidFill>
            <a:schemeClr val="bg1"/>
          </a:solidFill>
        </p:spPr>
        <p:txBody>
          <a:bodyPr wrap="square">
            <a:spAutoFit/>
          </a:bodyPr>
          <a:lstStyle/>
          <a:p>
            <a:pPr marL="287338" indent="-287338"/>
            <a:r>
              <a:rPr lang="en-US" sz="2000" i="1" dirty="0">
                <a:solidFill>
                  <a:srgbClr val="0000CC"/>
                </a:solidFill>
                <a:sym typeface="Wingdings" pitchFamily="2" charset="2"/>
              </a:rPr>
              <a:t>		   Questions</a:t>
            </a:r>
            <a:r>
              <a:rPr lang="en-US" sz="2000" dirty="0">
                <a:solidFill>
                  <a:srgbClr val="0000CC"/>
                </a:solidFill>
                <a:sym typeface="Wingdings" pitchFamily="2" charset="2"/>
              </a:rPr>
              <a:t>:</a:t>
            </a:r>
          </a:p>
          <a:p>
            <a:pPr marL="287338" indent="-287338"/>
            <a:r>
              <a:rPr lang="en-US" sz="2000" dirty="0">
                <a:solidFill>
                  <a:srgbClr val="0000CC"/>
                </a:solidFill>
                <a:sym typeface="Wingdings" pitchFamily="2" charset="2"/>
              </a:rPr>
              <a:t>Type of mitigation action?</a:t>
            </a:r>
          </a:p>
          <a:p>
            <a:pPr marL="287338" indent="-287338"/>
            <a:r>
              <a:rPr lang="en-US" sz="2000" dirty="0" err="1">
                <a:solidFill>
                  <a:srgbClr val="0000CC"/>
                </a:solidFill>
                <a:sym typeface="Wingdings" pitchFamily="2" charset="2"/>
              </a:rPr>
              <a:t>Additionality</a:t>
            </a:r>
            <a:r>
              <a:rPr lang="en-US" sz="2000" dirty="0">
                <a:solidFill>
                  <a:srgbClr val="0000CC"/>
                </a:solidFill>
                <a:sym typeface="Wingdings" pitchFamily="2" charset="2"/>
              </a:rPr>
              <a:t>?</a:t>
            </a:r>
            <a:endParaRPr lang="en-GB" sz="2000" dirty="0">
              <a:solidFill>
                <a:srgbClr val="0000CC"/>
              </a:solidFill>
            </a:endParaRPr>
          </a:p>
        </p:txBody>
      </p:sp>
      <p:sp>
        <p:nvSpPr>
          <p:cNvPr id="15" name="Right Arrow 14"/>
          <p:cNvSpPr/>
          <p:nvPr/>
        </p:nvSpPr>
        <p:spPr bwMode="auto">
          <a:xfrm>
            <a:off x="7619045" y="5888220"/>
            <a:ext cx="501041" cy="218083"/>
          </a:xfrm>
          <a:prstGeom prst="rightArrow">
            <a:avLst/>
          </a:prstGeom>
          <a:solidFill>
            <a:srgbClr val="0000C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lnSpc>
                <a:spcPct val="105000"/>
              </a:lnSpc>
              <a:spcBef>
                <a:spcPct val="20000"/>
              </a:spcBef>
              <a:spcAft>
                <a:spcPct val="0"/>
              </a:spcAft>
            </a:pPr>
            <a:endParaRPr lang="en-GB" sz="2800" b="1">
              <a:solidFill>
                <a:srgbClr val="000000"/>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4292875" y="815143"/>
            <a:ext cx="2938814" cy="2069508"/>
          </a:xfrm>
          <a:prstGeom prst="rect">
            <a:avLst/>
          </a:prstGeom>
          <a:noFill/>
          <a:ln w="9525">
            <a:noFill/>
            <a:miter lim="800000"/>
            <a:headEnd/>
            <a:tailEnd/>
          </a:ln>
        </p:spPr>
      </p:pic>
    </p:spTree>
    <p:extLst>
      <p:ext uri="{BB962C8B-B14F-4D97-AF65-F5344CB8AC3E}">
        <p14:creationId xmlns:p14="http://schemas.microsoft.com/office/powerpoint/2010/main" val="3768618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52"/>
          <p:cNvSpPr txBox="1">
            <a:spLocks noChangeArrowheads="1"/>
          </p:cNvSpPr>
          <p:nvPr/>
        </p:nvSpPr>
        <p:spPr bwMode="auto">
          <a:xfrm>
            <a:off x="1600201" y="1127761"/>
            <a:ext cx="9067799"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wrap="square">
            <a:spAutoFit/>
          </a:bodyPr>
          <a:lstStyle>
            <a:lvl1pPr eaLnBrk="0" hangingPunct="0">
              <a:defRPr sz="2800" b="1">
                <a:solidFill>
                  <a:srgbClr val="000000"/>
                </a:solidFill>
                <a:latin typeface="Arial" charset="0"/>
                <a:ea typeface="ＭＳ Ｐゴシック" charset="0"/>
                <a:cs typeface="Arial" charset="0"/>
              </a:defRPr>
            </a:lvl1pPr>
            <a:lvl2pPr marL="742950" indent="-285750" eaLnBrk="0" hangingPunct="0">
              <a:defRPr sz="2800" b="1">
                <a:solidFill>
                  <a:srgbClr val="000000"/>
                </a:solidFill>
                <a:latin typeface="Arial" charset="0"/>
                <a:ea typeface="Arial" charset="0"/>
                <a:cs typeface="Arial" charset="0"/>
              </a:defRPr>
            </a:lvl2pPr>
            <a:lvl3pPr marL="1143000" indent="-228600" eaLnBrk="0" hangingPunct="0">
              <a:defRPr sz="2800" b="1">
                <a:solidFill>
                  <a:srgbClr val="000000"/>
                </a:solidFill>
                <a:latin typeface="Arial" charset="0"/>
                <a:ea typeface="Arial" charset="0"/>
                <a:cs typeface="Arial" charset="0"/>
              </a:defRPr>
            </a:lvl3pPr>
            <a:lvl4pPr marL="1600200" indent="-228600" eaLnBrk="0" hangingPunct="0">
              <a:defRPr sz="2800" b="1">
                <a:solidFill>
                  <a:srgbClr val="000000"/>
                </a:solidFill>
                <a:latin typeface="Arial" charset="0"/>
                <a:ea typeface="Arial" charset="0"/>
                <a:cs typeface="Arial" charset="0"/>
              </a:defRPr>
            </a:lvl4pPr>
            <a:lvl5pPr marL="2057400" indent="-228600" eaLnBrk="0" hangingPunct="0">
              <a:defRPr sz="2800" b="1">
                <a:solidFill>
                  <a:srgbClr val="000000"/>
                </a:solidFill>
                <a:latin typeface="Arial" charset="0"/>
                <a:ea typeface="Arial" charset="0"/>
                <a:cs typeface="Arial" charset="0"/>
              </a:defRPr>
            </a:lvl5pPr>
            <a:lvl6pPr marL="2514600" indent="-228600" eaLnBrk="0" fontAlgn="base" hangingPunct="0">
              <a:spcBef>
                <a:spcPct val="0"/>
              </a:spcBef>
              <a:spcAft>
                <a:spcPct val="0"/>
              </a:spcAft>
              <a:defRPr sz="2800" b="1">
                <a:solidFill>
                  <a:srgbClr val="000000"/>
                </a:solidFill>
                <a:latin typeface="Arial" charset="0"/>
                <a:ea typeface="Arial" charset="0"/>
                <a:cs typeface="Arial" charset="0"/>
              </a:defRPr>
            </a:lvl6pPr>
            <a:lvl7pPr marL="2971800" indent="-228600" eaLnBrk="0" fontAlgn="base" hangingPunct="0">
              <a:spcBef>
                <a:spcPct val="0"/>
              </a:spcBef>
              <a:spcAft>
                <a:spcPct val="0"/>
              </a:spcAft>
              <a:defRPr sz="2800" b="1">
                <a:solidFill>
                  <a:srgbClr val="000000"/>
                </a:solidFill>
                <a:latin typeface="Arial" charset="0"/>
                <a:ea typeface="Arial" charset="0"/>
                <a:cs typeface="Arial" charset="0"/>
              </a:defRPr>
            </a:lvl7pPr>
            <a:lvl8pPr marL="3429000" indent="-228600" eaLnBrk="0" fontAlgn="base" hangingPunct="0">
              <a:spcBef>
                <a:spcPct val="0"/>
              </a:spcBef>
              <a:spcAft>
                <a:spcPct val="0"/>
              </a:spcAft>
              <a:defRPr sz="2800" b="1">
                <a:solidFill>
                  <a:srgbClr val="000000"/>
                </a:solidFill>
                <a:latin typeface="Arial" charset="0"/>
                <a:ea typeface="Arial" charset="0"/>
                <a:cs typeface="Arial" charset="0"/>
              </a:defRPr>
            </a:lvl8pPr>
            <a:lvl9pPr marL="3886200" indent="-228600" eaLnBrk="0" fontAlgn="base" hangingPunct="0">
              <a:spcBef>
                <a:spcPct val="0"/>
              </a:spcBef>
              <a:spcAft>
                <a:spcPct val="0"/>
              </a:spcAft>
              <a:defRPr sz="2800" b="1">
                <a:solidFill>
                  <a:srgbClr val="000000"/>
                </a:solidFill>
                <a:latin typeface="Arial" charset="0"/>
                <a:ea typeface="Arial" charset="0"/>
                <a:cs typeface="Arial" charset="0"/>
              </a:defRPr>
            </a:lvl9pPr>
          </a:lstStyle>
          <a:p>
            <a:pPr algn="ctr" eaLnBrk="1" hangingPunct="1"/>
            <a:r>
              <a:rPr lang="en-US" sz="2400" b="0" dirty="0">
                <a:solidFill>
                  <a:schemeClr val="tx1">
                    <a:lumMod val="85000"/>
                    <a:lumOff val="15000"/>
                  </a:schemeClr>
                </a:solidFill>
              </a:rPr>
              <a:t>IDENTIFY in the case of the Gold Mine and 4 different scenarios whether or not NNL is likely to be achieved!</a:t>
            </a:r>
          </a:p>
          <a:p>
            <a:pPr algn="ctr" eaLnBrk="1" hangingPunct="1"/>
            <a:endParaRPr lang="en-US" sz="1000" b="0" dirty="0">
              <a:solidFill>
                <a:schemeClr val="tx2">
                  <a:lumMod val="60000"/>
                  <a:lumOff val="40000"/>
                </a:schemeClr>
              </a:solidFill>
            </a:endParaRPr>
          </a:p>
        </p:txBody>
      </p:sp>
      <p:sp>
        <p:nvSpPr>
          <p:cNvPr id="7" name="Text Box 7"/>
          <p:cNvSpPr txBox="1">
            <a:spLocks noChangeArrowheads="1"/>
          </p:cNvSpPr>
          <p:nvPr/>
        </p:nvSpPr>
        <p:spPr bwMode="auto">
          <a:xfrm>
            <a:off x="1923098" y="147392"/>
            <a:ext cx="7924800" cy="535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800" b="1">
                <a:solidFill>
                  <a:srgbClr val="000000"/>
                </a:solidFill>
                <a:latin typeface="Arial" charset="0"/>
                <a:ea typeface="ＭＳ Ｐゴシック" charset="0"/>
                <a:cs typeface="ＭＳ Ｐゴシック" charset="0"/>
              </a:defRPr>
            </a:lvl1pPr>
            <a:lvl2pPr marL="742950" indent="-285750" eaLnBrk="0" hangingPunct="0">
              <a:defRPr sz="2800" b="1">
                <a:solidFill>
                  <a:srgbClr val="000000"/>
                </a:solidFill>
                <a:latin typeface="Arial" charset="0"/>
                <a:ea typeface="ＭＳ Ｐゴシック" charset="0"/>
              </a:defRPr>
            </a:lvl2pPr>
            <a:lvl3pPr marL="1143000" indent="-228600" eaLnBrk="0" hangingPunct="0">
              <a:defRPr sz="2800" b="1">
                <a:solidFill>
                  <a:srgbClr val="000000"/>
                </a:solidFill>
                <a:latin typeface="Arial" charset="0"/>
                <a:ea typeface="ＭＳ Ｐゴシック" charset="0"/>
              </a:defRPr>
            </a:lvl3pPr>
            <a:lvl4pPr marL="1600200" indent="-228600" eaLnBrk="0" hangingPunct="0">
              <a:defRPr sz="2800" b="1">
                <a:solidFill>
                  <a:srgbClr val="000000"/>
                </a:solidFill>
                <a:latin typeface="Arial" charset="0"/>
                <a:ea typeface="ＭＳ Ｐゴシック" charset="0"/>
              </a:defRPr>
            </a:lvl4pPr>
            <a:lvl5pPr marL="2057400" indent="-228600" eaLnBrk="0" hangingPunct="0">
              <a:defRPr sz="2800" b="1">
                <a:solidFill>
                  <a:srgbClr val="000000"/>
                </a:solidFill>
                <a:latin typeface="Arial" charset="0"/>
                <a:ea typeface="ＭＳ Ｐゴシック" charset="0"/>
              </a:defRPr>
            </a:lvl5pPr>
            <a:lvl6pPr marL="2514600" indent="-228600" eaLnBrk="0" fontAlgn="base" hangingPunct="0">
              <a:spcBef>
                <a:spcPct val="0"/>
              </a:spcBef>
              <a:spcAft>
                <a:spcPct val="0"/>
              </a:spcAft>
              <a:defRPr sz="2800" b="1">
                <a:solidFill>
                  <a:srgbClr val="000000"/>
                </a:solidFill>
                <a:latin typeface="Arial" charset="0"/>
                <a:ea typeface="ＭＳ Ｐゴシック" charset="0"/>
              </a:defRPr>
            </a:lvl6pPr>
            <a:lvl7pPr marL="2971800" indent="-228600" eaLnBrk="0" fontAlgn="base" hangingPunct="0">
              <a:spcBef>
                <a:spcPct val="0"/>
              </a:spcBef>
              <a:spcAft>
                <a:spcPct val="0"/>
              </a:spcAft>
              <a:defRPr sz="2800" b="1">
                <a:solidFill>
                  <a:srgbClr val="000000"/>
                </a:solidFill>
                <a:latin typeface="Arial" charset="0"/>
                <a:ea typeface="ＭＳ Ｐゴシック" charset="0"/>
              </a:defRPr>
            </a:lvl7pPr>
            <a:lvl8pPr marL="3429000" indent="-228600" eaLnBrk="0" fontAlgn="base" hangingPunct="0">
              <a:spcBef>
                <a:spcPct val="0"/>
              </a:spcBef>
              <a:spcAft>
                <a:spcPct val="0"/>
              </a:spcAft>
              <a:defRPr sz="2800" b="1">
                <a:solidFill>
                  <a:srgbClr val="000000"/>
                </a:solidFill>
                <a:latin typeface="Arial" charset="0"/>
                <a:ea typeface="ＭＳ Ｐゴシック" charset="0"/>
              </a:defRPr>
            </a:lvl8pPr>
            <a:lvl9pPr marL="3886200" indent="-228600" eaLnBrk="0" fontAlgn="base" hangingPunct="0">
              <a:spcBef>
                <a:spcPct val="0"/>
              </a:spcBef>
              <a:spcAft>
                <a:spcPct val="0"/>
              </a:spcAft>
              <a:defRPr sz="2800" b="1">
                <a:solidFill>
                  <a:srgbClr val="000000"/>
                </a:solidFill>
                <a:latin typeface="Arial" charset="0"/>
                <a:ea typeface="ＭＳ Ｐゴシック" charset="0"/>
              </a:defRPr>
            </a:lvl9pPr>
          </a:lstStyle>
          <a:p>
            <a:pPr algn="ctr">
              <a:lnSpc>
                <a:spcPct val="90000"/>
              </a:lnSpc>
              <a:spcBef>
                <a:spcPct val="20000"/>
              </a:spcBef>
            </a:pPr>
            <a:r>
              <a:rPr lang="en-US" sz="3200" dirty="0">
                <a:solidFill>
                  <a:schemeClr val="bg1"/>
                </a:solidFill>
                <a:latin typeface="Calibri"/>
                <a:cs typeface="Calibri"/>
              </a:rPr>
              <a:t>Exercise on No Net Loss (NNL)</a:t>
            </a:r>
          </a:p>
        </p:txBody>
      </p:sp>
      <p:graphicFrame>
        <p:nvGraphicFramePr>
          <p:cNvPr id="9" name="Table 8"/>
          <p:cNvGraphicFramePr>
            <a:graphicFrameLocks noGrp="1"/>
          </p:cNvGraphicFramePr>
          <p:nvPr/>
        </p:nvGraphicFramePr>
        <p:xfrm>
          <a:off x="1691640" y="2087880"/>
          <a:ext cx="4425040" cy="4251960"/>
        </p:xfrm>
        <a:graphic>
          <a:graphicData uri="http://schemas.openxmlformats.org/drawingml/2006/table">
            <a:tbl>
              <a:tblPr firstRow="1" bandRow="1">
                <a:tableStyleId>{5C22544A-7EE6-4342-B048-85BDC9FD1C3A}</a:tableStyleId>
              </a:tblPr>
              <a:tblGrid>
                <a:gridCol w="4425040">
                  <a:extLst>
                    <a:ext uri="{9D8B030D-6E8A-4147-A177-3AD203B41FA5}">
                      <a16:colId xmlns:a16="http://schemas.microsoft.com/office/drawing/2014/main" val="20000"/>
                    </a:ext>
                  </a:extLst>
                </a:gridCol>
              </a:tblGrid>
              <a:tr h="370840">
                <a:tc>
                  <a:txBody>
                    <a:bodyPr/>
                    <a:lstStyle/>
                    <a:p>
                      <a:pPr algn="ctr"/>
                      <a:r>
                        <a:rPr lang="en-US" sz="2200" dirty="0"/>
                        <a:t>Project side (Predicted LOSSES)</a:t>
                      </a:r>
                      <a:endParaRPr lang="en-GB" sz="2200" dirty="0"/>
                    </a:p>
                  </a:txBody>
                  <a:tcPr>
                    <a:solidFill>
                      <a:schemeClr val="accent6">
                        <a:lumMod val="75000"/>
                      </a:schemeClr>
                    </a:solidFill>
                  </a:tcPr>
                </a:tc>
                <a:extLst>
                  <a:ext uri="{0D108BD9-81ED-4DB2-BD59-A6C34878D82A}">
                    <a16:rowId xmlns:a16="http://schemas.microsoft.com/office/drawing/2014/main" val="10000"/>
                  </a:ext>
                </a:extLst>
              </a:tr>
              <a:tr h="370840">
                <a:tc>
                  <a:txBody>
                    <a:bodyPr/>
                    <a:lstStyle/>
                    <a:p>
                      <a:pPr>
                        <a:spcBef>
                          <a:spcPts val="1000"/>
                        </a:spcBef>
                        <a:buFont typeface="Arial" pitchFamily="34" charset="0"/>
                        <a:buChar char="•"/>
                      </a:pPr>
                      <a:r>
                        <a:rPr lang="en-US" sz="2200" dirty="0"/>
                        <a:t> Gold </a:t>
                      </a:r>
                      <a:r>
                        <a:rPr lang="en-US" sz="2200" baseline="0" dirty="0"/>
                        <a:t>mine with 1200 ha footprint</a:t>
                      </a:r>
                    </a:p>
                    <a:p>
                      <a:pPr>
                        <a:spcBef>
                          <a:spcPts val="1000"/>
                        </a:spcBef>
                        <a:buFont typeface="Arial" pitchFamily="34" charset="0"/>
                        <a:buChar char="•"/>
                      </a:pPr>
                      <a:r>
                        <a:rPr lang="en-US" sz="2200" baseline="0" dirty="0"/>
                        <a:t> Direct impacts (clearance) on humid forest and native grasslands, and on populations of several Red-Listed species of fauna and flora</a:t>
                      </a:r>
                    </a:p>
                    <a:p>
                      <a:pPr>
                        <a:spcBef>
                          <a:spcPts val="1000"/>
                        </a:spcBef>
                        <a:buFont typeface="Arial" pitchFamily="34" charset="0"/>
                        <a:buChar char="•"/>
                      </a:pPr>
                      <a:r>
                        <a:rPr lang="en-US" sz="2200" baseline="0" dirty="0"/>
                        <a:t> Indirect impacts on sensitive wetlands and streams – biodiversity and water use negatively affected</a:t>
                      </a:r>
                    </a:p>
                    <a:p>
                      <a:pPr>
                        <a:spcBef>
                          <a:spcPts val="1000"/>
                        </a:spcBef>
                        <a:buFont typeface="Arial" pitchFamily="34" charset="0"/>
                        <a:buChar char="•"/>
                      </a:pPr>
                      <a:r>
                        <a:rPr lang="en-US" sz="2200" baseline="0" dirty="0"/>
                        <a:t>  Local communities rely on fish and water from streams in the catchment</a:t>
                      </a:r>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pic>
        <p:nvPicPr>
          <p:cNvPr id="11" name="Picture 2"/>
          <p:cNvPicPr>
            <a:picLocks noChangeAspect="1" noChangeArrowheads="1"/>
          </p:cNvPicPr>
          <p:nvPr/>
        </p:nvPicPr>
        <p:blipFill>
          <a:blip r:embed="rId3"/>
          <a:srcRect/>
          <a:stretch>
            <a:fillRect/>
          </a:stretch>
        </p:blipFill>
        <p:spPr bwMode="auto">
          <a:xfrm>
            <a:off x="6338600" y="5334074"/>
            <a:ext cx="2081213" cy="1371527"/>
          </a:xfrm>
          <a:prstGeom prst="rect">
            <a:avLst/>
          </a:prstGeom>
          <a:noFill/>
          <a:ln w="9525">
            <a:noFill/>
            <a:miter lim="800000"/>
            <a:headEnd/>
            <a:tailEnd/>
          </a:ln>
        </p:spPr>
      </p:pic>
      <p:pic>
        <p:nvPicPr>
          <p:cNvPr id="6146" name="Picture 2"/>
          <p:cNvPicPr>
            <a:picLocks noChangeAspect="1" noChangeArrowheads="1"/>
          </p:cNvPicPr>
          <p:nvPr/>
        </p:nvPicPr>
        <p:blipFill>
          <a:blip r:embed="rId4"/>
          <a:srcRect/>
          <a:stretch>
            <a:fillRect/>
          </a:stretch>
        </p:blipFill>
        <p:spPr bwMode="auto">
          <a:xfrm>
            <a:off x="9075133" y="2362201"/>
            <a:ext cx="1545531" cy="2187893"/>
          </a:xfrm>
          <a:prstGeom prst="rect">
            <a:avLst/>
          </a:prstGeom>
          <a:noFill/>
          <a:ln w="9525">
            <a:noFill/>
            <a:miter lim="800000"/>
            <a:headEnd/>
            <a:tailEnd/>
          </a:ln>
        </p:spPr>
      </p:pic>
      <p:pic>
        <p:nvPicPr>
          <p:cNvPr id="2" name="Picture 4"/>
          <p:cNvPicPr>
            <a:picLocks noChangeAspect="1" noChangeArrowheads="1"/>
          </p:cNvPicPr>
          <p:nvPr/>
        </p:nvPicPr>
        <p:blipFill>
          <a:blip r:embed="rId5"/>
          <a:srcRect/>
          <a:stretch>
            <a:fillRect/>
          </a:stretch>
        </p:blipFill>
        <p:spPr bwMode="auto">
          <a:xfrm>
            <a:off x="8329612" y="4543364"/>
            <a:ext cx="2048828" cy="1607941"/>
          </a:xfrm>
          <a:prstGeom prst="rect">
            <a:avLst/>
          </a:prstGeom>
          <a:noFill/>
          <a:ln w="9525">
            <a:noFill/>
            <a:miter lim="800000"/>
            <a:headEnd/>
            <a:tailEnd/>
          </a:ln>
        </p:spPr>
      </p:pic>
      <p:pic>
        <p:nvPicPr>
          <p:cNvPr id="6149" name="Picture 5"/>
          <p:cNvPicPr>
            <a:picLocks noChangeAspect="1" noChangeArrowheads="1"/>
          </p:cNvPicPr>
          <p:nvPr/>
        </p:nvPicPr>
        <p:blipFill>
          <a:blip r:embed="rId6"/>
          <a:srcRect/>
          <a:stretch>
            <a:fillRect/>
          </a:stretch>
        </p:blipFill>
        <p:spPr bwMode="auto">
          <a:xfrm>
            <a:off x="6116679" y="2118361"/>
            <a:ext cx="2962602" cy="2218373"/>
          </a:xfrm>
          <a:prstGeom prst="rect">
            <a:avLst/>
          </a:prstGeom>
          <a:noFill/>
          <a:ln w="9525">
            <a:noFill/>
            <a:miter lim="800000"/>
            <a:headEnd/>
            <a:tailEnd/>
          </a:ln>
        </p:spPr>
      </p:pic>
      <p:pic>
        <p:nvPicPr>
          <p:cNvPr id="6150" name="Picture 6"/>
          <p:cNvPicPr>
            <a:picLocks noChangeAspect="1" noChangeArrowheads="1"/>
          </p:cNvPicPr>
          <p:nvPr/>
        </p:nvPicPr>
        <p:blipFill>
          <a:blip r:embed="rId7"/>
          <a:srcRect/>
          <a:stretch>
            <a:fillRect/>
          </a:stretch>
        </p:blipFill>
        <p:spPr bwMode="auto">
          <a:xfrm>
            <a:off x="7308420" y="3954007"/>
            <a:ext cx="960232" cy="1319107"/>
          </a:xfrm>
          <a:prstGeom prst="rect">
            <a:avLst/>
          </a:prstGeom>
          <a:noFill/>
          <a:ln w="9525">
            <a:noFill/>
            <a:miter lim="800000"/>
            <a:headEnd/>
            <a:tailEnd/>
          </a:ln>
        </p:spPr>
      </p:pic>
    </p:spTree>
    <p:extLst>
      <p:ext uri="{BB962C8B-B14F-4D97-AF65-F5344CB8AC3E}">
        <p14:creationId xmlns:p14="http://schemas.microsoft.com/office/powerpoint/2010/main" val="50075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848725" y="-88993"/>
            <a:ext cx="9204623" cy="92570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2800" b="0" kern="1200">
                <a:solidFill>
                  <a:schemeClr val="bg1"/>
                </a:solidFill>
                <a:latin typeface="Arial" pitchFamily="34" charset="0"/>
                <a:ea typeface="+mj-ea"/>
                <a:cs typeface="Arial" pitchFamily="34" charset="0"/>
              </a:defRPr>
            </a:lvl1pPr>
          </a:lstStyle>
          <a:p>
            <a:pPr>
              <a:defRPr/>
            </a:pPr>
            <a:r>
              <a:rPr lang="fr-FR" b="1" dirty="0" err="1">
                <a:solidFill>
                  <a:prstClr val="white"/>
                </a:solidFill>
              </a:rPr>
              <a:t>Exercise</a:t>
            </a:r>
            <a:r>
              <a:rPr lang="fr-FR" b="1" dirty="0">
                <a:solidFill>
                  <a:prstClr val="white"/>
                </a:solidFill>
              </a:rPr>
              <a:t> on the mitigation </a:t>
            </a:r>
            <a:r>
              <a:rPr lang="fr-FR" b="1" dirty="0" err="1">
                <a:solidFill>
                  <a:prstClr val="white"/>
                </a:solidFill>
              </a:rPr>
              <a:t>hierarchy</a:t>
            </a:r>
            <a:endParaRPr lang="fr-FR" b="1" dirty="0">
              <a:solidFill>
                <a:prstClr val="white"/>
              </a:solidFill>
            </a:endParaRPr>
          </a:p>
        </p:txBody>
      </p:sp>
      <p:sp>
        <p:nvSpPr>
          <p:cNvPr id="8" name="TextBox 7"/>
          <p:cNvSpPr txBox="1"/>
          <p:nvPr/>
        </p:nvSpPr>
        <p:spPr>
          <a:xfrm>
            <a:off x="1933725" y="1369930"/>
            <a:ext cx="8324550" cy="897682"/>
          </a:xfrm>
          <a:prstGeom prst="rect">
            <a:avLst/>
          </a:prstGeom>
          <a:noFill/>
        </p:spPr>
        <p:txBody>
          <a:bodyPr wrap="square" rtlCol="0">
            <a:spAutoFit/>
          </a:bodyPr>
          <a:lstStyle/>
          <a:p>
            <a:pPr algn="ctr" defTabSz="914400">
              <a:spcAft>
                <a:spcPts val="1000"/>
              </a:spcAft>
              <a:defRPr/>
            </a:pPr>
            <a:r>
              <a:rPr lang="fr-FR" sz="2200" dirty="0">
                <a:solidFill>
                  <a:srgbClr val="ED7D31">
                    <a:lumMod val="75000"/>
                  </a:srgbClr>
                </a:solidFill>
                <a:latin typeface="Arial" panose="020B0604020202020204" pitchFamily="34" charset="0"/>
                <a:cs typeface="Arial" panose="020B0604020202020204" pitchFamily="34" charset="0"/>
              </a:rPr>
              <a:t>In </a:t>
            </a:r>
            <a:r>
              <a:rPr lang="fr-FR" sz="2200" dirty="0" err="1">
                <a:solidFill>
                  <a:srgbClr val="ED7D31">
                    <a:lumMod val="75000"/>
                  </a:srgbClr>
                </a:solidFill>
                <a:latin typeface="Arial" panose="020B0604020202020204" pitchFamily="34" charset="0"/>
                <a:cs typeface="Arial" panose="020B0604020202020204" pitchFamily="34" charset="0"/>
              </a:rPr>
              <a:t>your</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experience</a:t>
            </a:r>
            <a:r>
              <a:rPr lang="fr-FR" sz="2200" dirty="0">
                <a:solidFill>
                  <a:srgbClr val="ED7D31">
                    <a:lumMod val="75000"/>
                  </a:srgbClr>
                </a:solidFill>
                <a:latin typeface="Arial" panose="020B0604020202020204" pitchFamily="34" charset="0"/>
                <a:cs typeface="Arial" panose="020B0604020202020204" pitchFamily="34" charset="0"/>
              </a:rPr>
              <a:t>, do mitigation </a:t>
            </a:r>
            <a:r>
              <a:rPr lang="fr-FR" sz="2200" dirty="0" err="1">
                <a:solidFill>
                  <a:srgbClr val="ED7D31">
                    <a:lumMod val="75000"/>
                  </a:srgbClr>
                </a:solidFill>
                <a:latin typeface="Arial" panose="020B0604020202020204" pitchFamily="34" charset="0"/>
                <a:cs typeface="Arial" panose="020B0604020202020204" pitchFamily="34" charset="0"/>
              </a:rPr>
              <a:t>measures</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always</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work</a:t>
            </a:r>
            <a:r>
              <a:rPr lang="fr-FR" sz="2200" dirty="0">
                <a:solidFill>
                  <a:srgbClr val="ED7D31">
                    <a:lumMod val="75000"/>
                  </a:srgbClr>
                </a:solidFill>
                <a:latin typeface="Arial" panose="020B0604020202020204" pitchFamily="34" charset="0"/>
                <a:cs typeface="Arial" panose="020B0604020202020204" pitchFamily="34" charset="0"/>
              </a:rPr>
              <a:t> ? </a:t>
            </a:r>
          </a:p>
          <a:p>
            <a:pPr algn="ctr" defTabSz="914400">
              <a:spcAft>
                <a:spcPts val="1000"/>
              </a:spcAft>
              <a:defRPr/>
            </a:pPr>
            <a:r>
              <a:rPr lang="fr-FR" sz="2200" dirty="0" err="1">
                <a:solidFill>
                  <a:srgbClr val="ED7D31">
                    <a:lumMod val="75000"/>
                  </a:srgbClr>
                </a:solidFill>
                <a:latin typeface="Arial" panose="020B0604020202020204" pitchFamily="34" charset="0"/>
                <a:cs typeface="Arial" panose="020B0604020202020204" pitchFamily="34" charset="0"/>
              </a:rPr>
              <a:t>e.g</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What</a:t>
            </a:r>
            <a:r>
              <a:rPr lang="fr-FR" sz="2200" dirty="0">
                <a:solidFill>
                  <a:srgbClr val="ED7D31">
                    <a:lumMod val="75000"/>
                  </a:srgbClr>
                </a:solidFill>
                <a:latin typeface="Arial" panose="020B0604020202020204" pitchFamily="34" charset="0"/>
                <a:cs typeface="Arial" panose="020B0604020202020204" pitchFamily="34" charset="0"/>
              </a:rPr>
              <a:t> about the </a:t>
            </a:r>
            <a:r>
              <a:rPr lang="fr-FR" sz="2200" dirty="0" err="1">
                <a:solidFill>
                  <a:srgbClr val="ED7D31">
                    <a:lumMod val="75000"/>
                  </a:srgbClr>
                </a:solidFill>
                <a:latin typeface="Arial" panose="020B0604020202020204" pitchFamily="34" charset="0"/>
                <a:cs typeface="Arial" panose="020B0604020202020204" pitchFamily="34" charset="0"/>
              </a:rPr>
              <a:t>measures</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illustrated</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below</a:t>
            </a:r>
            <a:r>
              <a:rPr lang="fr-FR" sz="2200" dirty="0">
                <a:solidFill>
                  <a:srgbClr val="ED7D31">
                    <a:lumMod val="75000"/>
                  </a:srgbClr>
                </a:solidFill>
                <a:latin typeface="Arial" panose="020B0604020202020204" pitchFamily="34" charset="0"/>
                <a:cs typeface="Arial" panose="020B0604020202020204" pitchFamily="34" charset="0"/>
              </a:rPr>
              <a:t>?</a:t>
            </a:r>
          </a:p>
        </p:txBody>
      </p:sp>
      <p:grpSp>
        <p:nvGrpSpPr>
          <p:cNvPr id="10" name="Group 9"/>
          <p:cNvGrpSpPr/>
          <p:nvPr/>
        </p:nvGrpSpPr>
        <p:grpSpPr>
          <a:xfrm>
            <a:off x="1775520" y="2994214"/>
            <a:ext cx="3600014" cy="2811050"/>
            <a:chOff x="2662496" y="1337729"/>
            <a:chExt cx="3600400" cy="2811351"/>
          </a:xfrm>
        </p:grpSpPr>
        <p:pic>
          <p:nvPicPr>
            <p:cNvPr id="11" name="Picture 10" descr="Mitgation or offs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62496" y="1337729"/>
              <a:ext cx="3600400" cy="2780309"/>
            </a:xfrm>
            <a:prstGeom prst="rect">
              <a:avLst/>
            </a:prstGeom>
            <a:noFill/>
          </p:spPr>
        </p:pic>
        <p:sp>
          <p:nvSpPr>
            <p:cNvPr id="12" name="ZoneTexte 3"/>
            <p:cNvSpPr txBox="1"/>
            <p:nvPr/>
          </p:nvSpPr>
          <p:spPr>
            <a:xfrm>
              <a:off x="2662496" y="3502749"/>
              <a:ext cx="3600400" cy="646331"/>
            </a:xfrm>
            <a:prstGeom prst="rect">
              <a:avLst/>
            </a:prstGeom>
            <a:solidFill>
              <a:srgbClr val="FFFFFF">
                <a:alpha val="50196"/>
              </a:srgbClr>
            </a:solidFill>
          </p:spPr>
          <p:txBody>
            <a:bodyPr wrap="square" rtlCol="0">
              <a:spAutoFit/>
            </a:bodyPr>
            <a:lstStyle/>
            <a:p>
              <a:pPr algn="ctr" defTabSz="914400">
                <a:defRPr/>
              </a:pPr>
              <a:r>
                <a:rPr lang="fr-FR" dirty="0" err="1">
                  <a:solidFill>
                    <a:prstClr val="black"/>
                  </a:solidFill>
                  <a:latin typeface="Arial" panose="020B0604020202020204" pitchFamily="34" charset="0"/>
                  <a:cs typeface="Arial" panose="020B0604020202020204" pitchFamily="34" charset="0"/>
                </a:rPr>
                <a:t>Avoidance</a:t>
              </a:r>
              <a:r>
                <a:rPr lang="fr-FR" dirty="0">
                  <a:solidFill>
                    <a:prstClr val="black"/>
                  </a:solidFill>
                  <a:latin typeface="Arial" panose="020B0604020202020204" pitchFamily="34" charset="0"/>
                  <a:cs typeface="Arial" panose="020B0604020202020204" pitchFamily="34" charset="0"/>
                </a:rPr>
                <a:t> of impacts on a plant </a:t>
              </a:r>
              <a:r>
                <a:rPr lang="fr-FR" dirty="0" err="1">
                  <a:solidFill>
                    <a:prstClr val="black"/>
                  </a:solidFill>
                  <a:latin typeface="Arial" panose="020B0604020202020204" pitchFamily="34" charset="0"/>
                  <a:cs typeface="Arial" panose="020B0604020202020204" pitchFamily="34" charset="0"/>
                </a:rPr>
                <a:t>species</a:t>
              </a:r>
              <a:r>
                <a:rPr lang="fr-FR" dirty="0">
                  <a:solidFill>
                    <a:prstClr val="black"/>
                  </a:solidFill>
                  <a:latin typeface="Arial" panose="020B0604020202020204" pitchFamily="34" charset="0"/>
                  <a:cs typeface="Arial" panose="020B0604020202020204" pitchFamily="34" charset="0"/>
                </a:rPr>
                <a:t>?</a:t>
              </a:r>
            </a:p>
          </p:txBody>
        </p:sp>
      </p:grpSp>
      <p:grpSp>
        <p:nvGrpSpPr>
          <p:cNvPr id="13" name="Group 12"/>
          <p:cNvGrpSpPr/>
          <p:nvPr/>
        </p:nvGrpSpPr>
        <p:grpSpPr>
          <a:xfrm>
            <a:off x="5833796" y="2996953"/>
            <a:ext cx="4582685" cy="2777273"/>
            <a:chOff x="4563889" y="2238597"/>
            <a:chExt cx="3604908" cy="2184705"/>
          </a:xfrm>
        </p:grpSpPr>
        <p:pic>
          <p:nvPicPr>
            <p:cNvPr id="14" name="Picture 2" descr="D:\Lhagva_D\Threats to nature\tibetan antelope migration.jpg"/>
            <p:cNvPicPr>
              <a:picLocks noChangeAspect="1" noChangeArrowheads="1"/>
            </p:cNvPicPr>
            <p:nvPr/>
          </p:nvPicPr>
          <p:blipFill>
            <a:blip r:embed="rId4" cstate="print"/>
            <a:srcRect/>
            <a:stretch>
              <a:fillRect/>
            </a:stretch>
          </p:blipFill>
          <p:spPr bwMode="auto">
            <a:xfrm>
              <a:off x="4568397" y="2238597"/>
              <a:ext cx="3600400" cy="2184705"/>
            </a:xfrm>
            <a:prstGeom prst="rect">
              <a:avLst/>
            </a:prstGeom>
            <a:noFill/>
          </p:spPr>
        </p:pic>
        <p:sp>
          <p:nvSpPr>
            <p:cNvPr id="15" name="ZoneTexte 7"/>
            <p:cNvSpPr txBox="1"/>
            <p:nvPr/>
          </p:nvSpPr>
          <p:spPr>
            <a:xfrm>
              <a:off x="4563889" y="4053980"/>
              <a:ext cx="3600400" cy="290530"/>
            </a:xfrm>
            <a:prstGeom prst="rect">
              <a:avLst/>
            </a:prstGeom>
            <a:solidFill>
              <a:srgbClr val="FFFFFF">
                <a:alpha val="50196"/>
              </a:srgbClr>
            </a:solidFill>
          </p:spPr>
          <p:txBody>
            <a:bodyPr wrap="square" rtlCol="0">
              <a:spAutoFit/>
            </a:bodyPr>
            <a:lstStyle/>
            <a:p>
              <a:pPr algn="ctr" defTabSz="914400">
                <a:defRPr/>
              </a:pPr>
              <a:r>
                <a:rPr lang="fr-FR" dirty="0" err="1">
                  <a:solidFill>
                    <a:prstClr val="black"/>
                  </a:solidFill>
                  <a:latin typeface="Arial" panose="020B0604020202020204" pitchFamily="34" charset="0"/>
                  <a:cs typeface="Arial" panose="020B0604020202020204" pitchFamily="34" charset="0"/>
                </a:rPr>
                <a:t>Underpass</a:t>
              </a:r>
              <a:r>
                <a:rPr lang="fr-FR" dirty="0">
                  <a:solidFill>
                    <a:prstClr val="black"/>
                  </a:solidFill>
                  <a:latin typeface="Arial" panose="020B0604020202020204" pitchFamily="34" charset="0"/>
                  <a:cs typeface="Arial" panose="020B0604020202020204" pitchFamily="34" charset="0"/>
                </a:rPr>
                <a:t> for </a:t>
              </a:r>
              <a:r>
                <a:rPr lang="fr-FR" dirty="0" err="1">
                  <a:solidFill>
                    <a:prstClr val="black"/>
                  </a:solidFill>
                  <a:latin typeface="Arial" panose="020B0604020202020204" pitchFamily="34" charset="0"/>
                  <a:cs typeface="Arial" panose="020B0604020202020204" pitchFamily="34" charset="0"/>
                </a:rPr>
                <a:t>fauna</a:t>
              </a:r>
              <a:endParaRPr lang="fr-FR" dirty="0">
                <a:solidFill>
                  <a:prstClr val="black"/>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857304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31704" y="1970838"/>
            <a:ext cx="5400600" cy="4050450"/>
          </a:xfrm>
          <a:prstGeom prst="rect">
            <a:avLst/>
          </a:prstGeom>
        </p:spPr>
      </p:pic>
      <p:sp>
        <p:nvSpPr>
          <p:cNvPr id="3" name="ZoneTexte 2"/>
          <p:cNvSpPr txBox="1"/>
          <p:nvPr/>
        </p:nvSpPr>
        <p:spPr>
          <a:xfrm>
            <a:off x="3359696" y="5651956"/>
            <a:ext cx="5400600" cy="369332"/>
          </a:xfrm>
          <a:prstGeom prst="rect">
            <a:avLst/>
          </a:prstGeom>
          <a:solidFill>
            <a:srgbClr val="FFFFFF">
              <a:alpha val="50196"/>
            </a:srgbClr>
          </a:solidFill>
        </p:spPr>
        <p:txBody>
          <a:bodyPr wrap="square" rtlCol="0">
            <a:spAutoFit/>
          </a:bodyPr>
          <a:lstStyle/>
          <a:p>
            <a:pPr algn="ctr" defTabSz="914400">
              <a:defRPr/>
            </a:pPr>
            <a:r>
              <a:rPr lang="fr-FR" b="1" dirty="0" err="1">
                <a:solidFill>
                  <a:prstClr val="black"/>
                </a:solidFill>
                <a:latin typeface="Arial" panose="020B0604020202020204" pitchFamily="34" charset="0"/>
                <a:cs typeface="Arial" panose="020B0604020202020204" pitchFamily="34" charset="0"/>
              </a:rPr>
              <a:t>Ecological</a:t>
            </a:r>
            <a:r>
              <a:rPr lang="fr-FR" b="1" dirty="0">
                <a:solidFill>
                  <a:prstClr val="black"/>
                </a:solidFill>
                <a:latin typeface="Arial" panose="020B0604020202020204" pitchFamily="34" charset="0"/>
                <a:cs typeface="Arial" panose="020B0604020202020204" pitchFamily="34" charset="0"/>
              </a:rPr>
              <a:t> </a:t>
            </a:r>
            <a:r>
              <a:rPr lang="fr-FR" b="1" dirty="0" err="1">
                <a:solidFill>
                  <a:prstClr val="black"/>
                </a:solidFill>
                <a:latin typeface="Arial" panose="020B0604020202020204" pitchFamily="34" charset="0"/>
                <a:cs typeface="Arial" panose="020B0604020202020204" pitchFamily="34" charset="0"/>
              </a:rPr>
              <a:t>restoration</a:t>
            </a:r>
            <a:r>
              <a:rPr lang="fr-FR" b="1" dirty="0">
                <a:solidFill>
                  <a:prstClr val="black"/>
                </a:solidFill>
                <a:latin typeface="Arial" panose="020B0604020202020204" pitchFamily="34" charset="0"/>
                <a:cs typeface="Arial" panose="020B0604020202020204" pitchFamily="34" charset="0"/>
              </a:rPr>
              <a:t>?</a:t>
            </a:r>
          </a:p>
        </p:txBody>
      </p:sp>
      <p:sp>
        <p:nvSpPr>
          <p:cNvPr id="7" name="TextBox 1"/>
          <p:cNvSpPr txBox="1"/>
          <p:nvPr/>
        </p:nvSpPr>
        <p:spPr>
          <a:xfrm>
            <a:off x="2451970" y="1196753"/>
            <a:ext cx="7316438" cy="430887"/>
          </a:xfrm>
          <a:prstGeom prst="rect">
            <a:avLst/>
          </a:prstGeom>
          <a:noFill/>
        </p:spPr>
        <p:txBody>
          <a:bodyPr wrap="square" rtlCol="0">
            <a:spAutoFit/>
          </a:bodyPr>
          <a:lstStyle/>
          <a:p>
            <a:pPr defTabSz="914400">
              <a:spcAft>
                <a:spcPts val="1000"/>
              </a:spcAft>
              <a:defRPr/>
            </a:pPr>
            <a:r>
              <a:rPr lang="fr-FR" sz="2200" dirty="0">
                <a:solidFill>
                  <a:srgbClr val="ED7D31">
                    <a:lumMod val="75000"/>
                  </a:srgbClr>
                </a:solidFill>
                <a:latin typeface="Arial" panose="020B0604020202020204" pitchFamily="34" charset="0"/>
                <a:cs typeface="Arial" panose="020B0604020202020204" pitchFamily="34" charset="0"/>
              </a:rPr>
              <a:t>Do the mitigation </a:t>
            </a:r>
            <a:r>
              <a:rPr lang="fr-FR" sz="2200" dirty="0" err="1">
                <a:solidFill>
                  <a:srgbClr val="ED7D31">
                    <a:lumMod val="75000"/>
                  </a:srgbClr>
                </a:solidFill>
                <a:latin typeface="Arial" panose="020B0604020202020204" pitchFamily="34" charset="0"/>
                <a:cs typeface="Arial" panose="020B0604020202020204" pitchFamily="34" charset="0"/>
              </a:rPr>
              <a:t>measures</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illustrated</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below</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really</a:t>
            </a:r>
            <a:r>
              <a:rPr lang="fr-FR" sz="2200" dirty="0">
                <a:solidFill>
                  <a:srgbClr val="ED7D31">
                    <a:lumMod val="75000"/>
                  </a:srgbClr>
                </a:solidFill>
                <a:latin typeface="Arial" panose="020B0604020202020204" pitchFamily="34" charset="0"/>
                <a:cs typeface="Arial" panose="020B0604020202020204" pitchFamily="34" charset="0"/>
              </a:rPr>
              <a:t> </a:t>
            </a:r>
            <a:r>
              <a:rPr lang="fr-FR" sz="2200" dirty="0" err="1">
                <a:solidFill>
                  <a:srgbClr val="ED7D31">
                    <a:lumMod val="75000"/>
                  </a:srgbClr>
                </a:solidFill>
                <a:latin typeface="Arial" panose="020B0604020202020204" pitchFamily="34" charset="0"/>
                <a:cs typeface="Arial" panose="020B0604020202020204" pitchFamily="34" charset="0"/>
              </a:rPr>
              <a:t>work</a:t>
            </a:r>
            <a:r>
              <a:rPr lang="fr-FR" sz="2200" dirty="0">
                <a:solidFill>
                  <a:srgbClr val="ED7D31">
                    <a:lumMod val="75000"/>
                  </a:srgbClr>
                </a:solidFill>
                <a:latin typeface="Arial" panose="020B0604020202020204" pitchFamily="34" charset="0"/>
                <a:cs typeface="Arial" panose="020B0604020202020204" pitchFamily="34" charset="0"/>
              </a:rPr>
              <a:t>?</a:t>
            </a:r>
          </a:p>
        </p:txBody>
      </p:sp>
      <p:sp>
        <p:nvSpPr>
          <p:cNvPr id="6" name="Title 2"/>
          <p:cNvSpPr txBox="1">
            <a:spLocks/>
          </p:cNvSpPr>
          <p:nvPr/>
        </p:nvSpPr>
        <p:spPr>
          <a:xfrm>
            <a:off x="2351584" y="-88993"/>
            <a:ext cx="6120680" cy="925705"/>
          </a:xfrm>
          <a:prstGeom prst="rect">
            <a:avLst/>
          </a:prstGeom>
        </p:spPr>
        <p:txBody>
          <a:bodyPr vert="horz" lIns="91440" tIns="45720" rIns="91440" bIns="45720" rtlCol="0" anchor="ctr">
            <a:normAutofit/>
          </a:bodyPr>
          <a:lstStyle>
            <a:defPPr>
              <a:defRPr lang="en-US"/>
            </a:defPPr>
            <a:lvl1pPr marR="0" lvl="0" indent="0" algn="ctr" fontAlgn="auto">
              <a:lnSpc>
                <a:spcPct val="100000"/>
              </a:lnSpc>
              <a:spcBef>
                <a:spcPct val="0"/>
              </a:spcBef>
              <a:spcAft>
                <a:spcPts val="0"/>
              </a:spcAft>
              <a:buClrTx/>
              <a:buSzTx/>
              <a:buFontTx/>
              <a:buNone/>
              <a:tabLst/>
              <a:defRPr kumimoji="0" sz="2800" b="0" i="0" u="none" strike="noStrike" cap="none" spc="0" normalizeH="0" baseline="0">
                <a:ln>
                  <a:noFill/>
                </a:ln>
                <a:solidFill>
                  <a:prstClr val="white"/>
                </a:solidFill>
                <a:effectLst/>
                <a:uLnTx/>
                <a:uFillTx/>
                <a:latin typeface="Arial" pitchFamily="34" charset="0"/>
                <a:ea typeface="+mj-ea"/>
                <a:cs typeface="Arial" pitchFamily="34" charset="0"/>
              </a:defRPr>
            </a:lvl1pPr>
          </a:lstStyle>
          <a:p>
            <a:r>
              <a:rPr lang="fr-FR" dirty="0" err="1"/>
              <a:t>Exercise</a:t>
            </a:r>
            <a:r>
              <a:rPr lang="fr-FR" dirty="0"/>
              <a:t> on the mitigation </a:t>
            </a:r>
            <a:r>
              <a:rPr lang="fr-FR" dirty="0" err="1"/>
              <a:t>hierarchy</a:t>
            </a:r>
            <a:endParaRPr lang="fr-FR" dirty="0"/>
          </a:p>
        </p:txBody>
      </p:sp>
    </p:spTree>
    <p:extLst>
      <p:ext uri="{BB962C8B-B14F-4D97-AF65-F5344CB8AC3E}">
        <p14:creationId xmlns:p14="http://schemas.microsoft.com/office/powerpoint/2010/main" val="307372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1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nalisé 1">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3878</TotalTime>
  <Words>4264</Words>
  <Application>Microsoft Office PowerPoint</Application>
  <PresentationFormat>Widescreen</PresentationFormat>
  <Paragraphs>433</Paragraphs>
  <Slides>33</Slides>
  <Notes>33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MS PGothic</vt:lpstr>
      <vt:lpstr>MS PGothic</vt:lpstr>
      <vt:lpstr>Arial</vt:lpstr>
      <vt:lpstr>Calibri</vt:lpstr>
      <vt:lpstr>Calibri Light</vt:lpstr>
      <vt:lpstr>Century Gothic</vt:lpstr>
      <vt:lpstr>Garamond</vt:lpstr>
      <vt:lpstr>Helvetica</vt:lpstr>
      <vt:lpstr>Tahoma</vt:lpstr>
      <vt:lpstr>Times New Roman</vt:lpstr>
      <vt:lpstr>Trebuchet MS</vt:lpstr>
      <vt:lpstr>Wingdings</vt:lpstr>
      <vt:lpstr>1_Conception personnalisée</vt:lpstr>
      <vt:lpstr>2_Conception personnalisée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Is it an offset?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Check whether management actions are well-defined</vt:lpstr>
      <vt:lpstr>Exercise: Table for analysis</vt:lpstr>
      <vt:lpstr>PowerPoint Presentation</vt:lpstr>
      <vt:lpstr>Exercise: check if EMP governance is well described</vt:lpstr>
      <vt:lpstr>Exercise: EMP governance - Table for analysis</vt:lpstr>
      <vt:lpstr>Are impacts temporary or permanent?</vt:lpstr>
      <vt:lpstr>Exercise: check if monitoring plan is appropriate</vt:lpstr>
      <vt:lpstr>Exercise: Table for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COMBO Project – Annual Report 2016</dc:title>
  <dc:creator>Hugo Rainey</dc:creator>
  <cp:lastModifiedBy>Rainey, Hugo</cp:lastModifiedBy>
  <cp:revision>1270</cp:revision>
  <dcterms:created xsi:type="dcterms:W3CDTF">2017-02-28T16:55:13Z</dcterms:created>
  <dcterms:modified xsi:type="dcterms:W3CDTF">2020-02-17T18:04:41Z</dcterms:modified>
</cp:coreProperties>
</file>